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wmf" ContentType="image/x-wmf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316" r:id="rId2"/>
    <p:sldId id="324" r:id="rId3"/>
    <p:sldId id="325" r:id="rId4"/>
    <p:sldId id="326" r:id="rId5"/>
    <p:sldId id="327" r:id="rId6"/>
    <p:sldId id="328" r:id="rId7"/>
    <p:sldId id="329" r:id="rId8"/>
    <p:sldId id="330" r:id="rId9"/>
    <p:sldId id="331" r:id="rId10"/>
    <p:sldId id="332" r:id="rId11"/>
    <p:sldId id="333" r:id="rId12"/>
    <p:sldId id="334" r:id="rId13"/>
    <p:sldId id="335" r:id="rId14"/>
    <p:sldId id="289" r:id="rId15"/>
    <p:sldId id="336" r:id="rId16"/>
    <p:sldId id="349" r:id="rId17"/>
    <p:sldId id="350" r:id="rId18"/>
    <p:sldId id="351" r:id="rId19"/>
    <p:sldId id="272" r:id="rId20"/>
    <p:sldId id="352" r:id="rId21"/>
    <p:sldId id="353" r:id="rId22"/>
    <p:sldId id="346" r:id="rId23"/>
    <p:sldId id="347" r:id="rId24"/>
    <p:sldId id="273" r:id="rId25"/>
    <p:sldId id="359" r:id="rId26"/>
    <p:sldId id="274" r:id="rId27"/>
    <p:sldId id="275" r:id="rId28"/>
    <p:sldId id="276" r:id="rId29"/>
    <p:sldId id="277" r:id="rId30"/>
    <p:sldId id="278" r:id="rId31"/>
    <p:sldId id="279" r:id="rId32"/>
    <p:sldId id="348" r:id="rId33"/>
    <p:sldId id="308" r:id="rId34"/>
    <p:sldId id="354" r:id="rId35"/>
    <p:sldId id="355" r:id="rId36"/>
    <p:sldId id="356" r:id="rId37"/>
    <p:sldId id="360" r:id="rId38"/>
    <p:sldId id="357" r:id="rId39"/>
    <p:sldId id="361" r:id="rId40"/>
    <p:sldId id="358" r:id="rId41"/>
    <p:sldId id="370" r:id="rId42"/>
    <p:sldId id="307" r:id="rId43"/>
    <p:sldId id="379" r:id="rId44"/>
    <p:sldId id="381" r:id="rId45"/>
    <p:sldId id="382" r:id="rId46"/>
    <p:sldId id="371" r:id="rId47"/>
    <p:sldId id="311" r:id="rId48"/>
    <p:sldId id="313" r:id="rId49"/>
    <p:sldId id="314" r:id="rId50"/>
    <p:sldId id="376" r:id="rId51"/>
    <p:sldId id="373" r:id="rId52"/>
    <p:sldId id="383" r:id="rId53"/>
    <p:sldId id="384" r:id="rId54"/>
    <p:sldId id="372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8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customXml" Target="../customXml/item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F53BC9-4692-45C7-B678-3F7DAA5A239C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CCA70-78A7-41DB-A99F-4C42A66F2D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3867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2546FD2-4C1D-465C-AD11-B650620A3D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E7A802-09D7-496D-9C64-D63A2F088EE7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113666" name="Rectangle 2">
            <a:extLst>
              <a:ext uri="{FF2B5EF4-FFF2-40B4-BE49-F238E27FC236}">
                <a16:creationId xmlns:a16="http://schemas.microsoft.com/office/drawing/2014/main" id="{A6D927A7-F44C-45BB-A458-2EB257FE0D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3900"/>
            <a:ext cx="4786313" cy="3589338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113667" name="Rectangle 3">
            <a:extLst>
              <a:ext uri="{FF2B5EF4-FFF2-40B4-BE49-F238E27FC236}">
                <a16:creationId xmlns:a16="http://schemas.microsoft.com/office/drawing/2014/main" id="{D6CD3477-95BF-4EDA-A2BC-8569756C3C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12700">
                <a:solidFill>
                  <a:srgbClr val="FF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388" tIns="49520" rIns="97388" bIns="49520" anchor="t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762EA81-2AB4-4BF8-A618-FE65558722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EEB06B-EF9A-43D0-B3D9-34B8DCF3C552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194562" name="Rectangle 2">
            <a:extLst>
              <a:ext uri="{FF2B5EF4-FFF2-40B4-BE49-F238E27FC236}">
                <a16:creationId xmlns:a16="http://schemas.microsoft.com/office/drawing/2014/main" id="{404CC228-EA15-433F-A7DA-8DB2069B19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>
            <a:extLst>
              <a:ext uri="{FF2B5EF4-FFF2-40B4-BE49-F238E27FC236}">
                <a16:creationId xmlns:a16="http://schemas.microsoft.com/office/drawing/2014/main" id="{3BCD2AE1-0BF9-4F28-A05F-4609FEA31D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7D17164-A694-485A-8019-6735FC0191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5625E5-FA59-4F56-9DCC-63B9CEA1E3E1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210946" name="Rectangle 2">
            <a:extLst>
              <a:ext uri="{FF2B5EF4-FFF2-40B4-BE49-F238E27FC236}">
                <a16:creationId xmlns:a16="http://schemas.microsoft.com/office/drawing/2014/main" id="{F5266FA5-E9F2-4642-872C-C9920356B2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210947" name="Rectangle 3">
            <a:extLst>
              <a:ext uri="{FF2B5EF4-FFF2-40B4-BE49-F238E27FC236}">
                <a16:creationId xmlns:a16="http://schemas.microsoft.com/office/drawing/2014/main" id="{9003474C-F7B2-4EF2-BB4D-B484B377CF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7D17164-A694-485A-8019-6735FC0191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5625E5-FA59-4F56-9DCC-63B9CEA1E3E1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210946" name="Rectangle 2">
            <a:extLst>
              <a:ext uri="{FF2B5EF4-FFF2-40B4-BE49-F238E27FC236}">
                <a16:creationId xmlns:a16="http://schemas.microsoft.com/office/drawing/2014/main" id="{F5266FA5-E9F2-4642-872C-C9920356B2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210947" name="Rectangle 3">
            <a:extLst>
              <a:ext uri="{FF2B5EF4-FFF2-40B4-BE49-F238E27FC236}">
                <a16:creationId xmlns:a16="http://schemas.microsoft.com/office/drawing/2014/main" id="{9003474C-F7B2-4EF2-BB4D-B484B377CF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3938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15E5FB9-9A22-4FD0-83EE-4779AFCDCD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B1AE87-7317-41A9-A15D-B14342F368EA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227330" name="Rectangle 2">
            <a:extLst>
              <a:ext uri="{FF2B5EF4-FFF2-40B4-BE49-F238E27FC236}">
                <a16:creationId xmlns:a16="http://schemas.microsoft.com/office/drawing/2014/main" id="{E9503BA5-C2C9-4F9C-BDFF-6C2769EE31F5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3650" y="723900"/>
            <a:ext cx="4786313" cy="358933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7331" name="Rectangle 3">
            <a:extLst>
              <a:ext uri="{FF2B5EF4-FFF2-40B4-BE49-F238E27FC236}">
                <a16:creationId xmlns:a16="http://schemas.microsoft.com/office/drawing/2014/main" id="{B15B8B39-C068-4E7E-A205-A480BACF94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76313" y="4560888"/>
            <a:ext cx="5362575" cy="43211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7388" tIns="49520" rIns="97388" bIns="49520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702C80A-E332-4B8A-8DAE-B8CCAA2078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932B3E-43C9-43A6-93C3-74499B9928FF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243714" name="Rectangle 2">
            <a:extLst>
              <a:ext uri="{FF2B5EF4-FFF2-40B4-BE49-F238E27FC236}">
                <a16:creationId xmlns:a16="http://schemas.microsoft.com/office/drawing/2014/main" id="{72F7E4D0-70E8-4379-8471-2AE32D375F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3715" name="Rectangle 3">
            <a:extLst>
              <a:ext uri="{FF2B5EF4-FFF2-40B4-BE49-F238E27FC236}">
                <a16:creationId xmlns:a16="http://schemas.microsoft.com/office/drawing/2014/main" id="{BF038566-8CD3-4E02-9FBA-F2A1074B9F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76313" y="4560888"/>
            <a:ext cx="5362575" cy="4321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The formalization of the notion of an algorithm led to great breakthroughs in the</a:t>
            </a:r>
          </a:p>
          <a:p>
            <a:r>
              <a:rPr lang="en-US" altLang="en-US"/>
              <a:t>foundations of mathematics in the 1930s.</a:t>
            </a:r>
          </a:p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C7BCD15-38E4-4077-9876-02B2B46EC3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4B2B7C-086E-4B03-93D1-6E3C2A490673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188418" name="Rectangle 2">
            <a:extLst>
              <a:ext uri="{FF2B5EF4-FFF2-40B4-BE49-F238E27FC236}">
                <a16:creationId xmlns:a16="http://schemas.microsoft.com/office/drawing/2014/main" id="{0DB2A6DA-E2E8-449F-8163-CCBE090789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19" name="Rectangle 3">
            <a:extLst>
              <a:ext uri="{FF2B5EF4-FFF2-40B4-BE49-F238E27FC236}">
                <a16:creationId xmlns:a16="http://schemas.microsoft.com/office/drawing/2014/main" id="{8E7F9A32-08C7-4CD1-AC06-35F4CA2D31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Euclid’s algorithm is good for introducing the notion of an algorithm because it </a:t>
            </a:r>
          </a:p>
          <a:p>
            <a:r>
              <a:rPr lang="en-US" altLang="en-US"/>
              <a:t>makes a clear separation from a program that implements the algorithm.</a:t>
            </a:r>
          </a:p>
          <a:p>
            <a:r>
              <a:rPr lang="en-US" altLang="en-US"/>
              <a:t>It is also one that is familiar to most students.</a:t>
            </a:r>
          </a:p>
          <a:p>
            <a:endParaRPr lang="en-US" altLang="en-US"/>
          </a:p>
          <a:p>
            <a:r>
              <a:rPr lang="en-US" altLang="en-US"/>
              <a:t>Al Khowarizmi (many spellings possible...) – “algorism” (originally) and then</a:t>
            </a:r>
          </a:p>
          <a:p>
            <a:r>
              <a:rPr lang="en-US" altLang="en-US"/>
              <a:t> later “algorithm” come from his name.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5198C77-32A9-405B-BE50-22C296BA79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66B50E-8EDF-4A65-A126-CE78560ADDB6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207874" name="Rectangle 2">
            <a:extLst>
              <a:ext uri="{FF2B5EF4-FFF2-40B4-BE49-F238E27FC236}">
                <a16:creationId xmlns:a16="http://schemas.microsoft.com/office/drawing/2014/main" id="{7DB7D442-DD41-48D6-9985-1AAE0EDA88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5" name="Rectangle 3">
            <a:extLst>
              <a:ext uri="{FF2B5EF4-FFF2-40B4-BE49-F238E27FC236}">
                <a16:creationId xmlns:a16="http://schemas.microsoft.com/office/drawing/2014/main" id="{6A1FDB39-B796-4F42-9363-ACE862ED03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B38D0E2-B3CF-4672-B205-E79EAF4641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9AF87A-796A-44E2-ABD6-7FCF4415AC24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218114" name="Rectangle 2">
            <a:extLst>
              <a:ext uri="{FF2B5EF4-FFF2-40B4-BE49-F238E27FC236}">
                <a16:creationId xmlns:a16="http://schemas.microsoft.com/office/drawing/2014/main" id="{FB0439F2-DD49-4330-B495-45D4794B06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5" name="Rectangle 3">
            <a:extLst>
              <a:ext uri="{FF2B5EF4-FFF2-40B4-BE49-F238E27FC236}">
                <a16:creationId xmlns:a16="http://schemas.microsoft.com/office/drawing/2014/main" id="{EDE45105-DDF6-4895-A005-EA8D11CE8E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AC06BF4-DF83-42A4-AA63-BB3E70A2BF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BF8A81-953D-4102-AD0C-00888B8725B5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219138" name="Rectangle 2">
            <a:extLst>
              <a:ext uri="{FF2B5EF4-FFF2-40B4-BE49-F238E27FC236}">
                <a16:creationId xmlns:a16="http://schemas.microsoft.com/office/drawing/2014/main" id="{18014047-46D4-4469-93D4-4D848714E6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39" name="Rectangle 3">
            <a:extLst>
              <a:ext uri="{FF2B5EF4-FFF2-40B4-BE49-F238E27FC236}">
                <a16:creationId xmlns:a16="http://schemas.microsoft.com/office/drawing/2014/main" id="{D4AEC2CB-EC89-4CAB-BCC4-D74A5B7DC7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6B29324-CE92-41B7-8DF9-FAF84858D6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77C35B-5C9D-40C9-89F0-5FAC07704C6A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220162" name="Rectangle 2">
            <a:extLst>
              <a:ext uri="{FF2B5EF4-FFF2-40B4-BE49-F238E27FC236}">
                <a16:creationId xmlns:a16="http://schemas.microsoft.com/office/drawing/2014/main" id="{A32922E6-0F8C-4E22-815B-344F5BBE78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3" name="Rectangle 3">
            <a:extLst>
              <a:ext uri="{FF2B5EF4-FFF2-40B4-BE49-F238E27FC236}">
                <a16:creationId xmlns:a16="http://schemas.microsoft.com/office/drawing/2014/main" id="{667C5E5B-A16D-4C1C-A610-5625EE7B1A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80632AC-7B55-40CD-84CA-E2983FD1D5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FDFDE6-2729-4EA6-A293-96C98E61B3D5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193538" name="Rectangle 2">
            <a:extLst>
              <a:ext uri="{FF2B5EF4-FFF2-40B4-BE49-F238E27FC236}">
                <a16:creationId xmlns:a16="http://schemas.microsoft.com/office/drawing/2014/main" id="{0BF36286-299E-48B5-93CF-D4A9ADA935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39" name="Rectangle 3">
            <a:extLst>
              <a:ext uri="{FF2B5EF4-FFF2-40B4-BE49-F238E27FC236}">
                <a16:creationId xmlns:a16="http://schemas.microsoft.com/office/drawing/2014/main" id="{84A60082-2BF1-40E8-95A6-E989F828A8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FEB7B-E720-41A5-97FA-259234B8F641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C739F-8D4C-4D77-B941-A8B5BB4EA2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0163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FEB7B-E720-41A5-97FA-259234B8F641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C739F-8D4C-4D77-B941-A8B5BB4EA2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2723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FEB7B-E720-41A5-97FA-259234B8F641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C739F-8D4C-4D77-B941-A8B5BB4EA2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6190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FEB7B-E720-41A5-97FA-259234B8F641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C739F-8D4C-4D77-B941-A8B5BB4EA2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2009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FEB7B-E720-41A5-97FA-259234B8F641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C739F-8D4C-4D77-B941-A8B5BB4EA2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0531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FEB7B-E720-41A5-97FA-259234B8F641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C739F-8D4C-4D77-B941-A8B5BB4EA2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2240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FEB7B-E720-41A5-97FA-259234B8F641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C739F-8D4C-4D77-B941-A8B5BB4EA2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8118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FEB7B-E720-41A5-97FA-259234B8F641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C739F-8D4C-4D77-B941-A8B5BB4EA2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566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FEB7B-E720-41A5-97FA-259234B8F641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C739F-8D4C-4D77-B941-A8B5BB4EA2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5393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FEB7B-E720-41A5-97FA-259234B8F641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C739F-8D4C-4D77-B941-A8B5BB4EA2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8168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FEB7B-E720-41A5-97FA-259234B8F641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C739F-8D4C-4D77-B941-A8B5BB4EA2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1051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3FEB7B-E720-41A5-97FA-259234B8F641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C739F-8D4C-4D77-B941-A8B5BB4EA2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8997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5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4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0FF535-93A3-4884-A3B9-C01FA85B6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586" y="1322773"/>
            <a:ext cx="7886700" cy="4351338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Introduction, </a:t>
            </a:r>
          </a:p>
          <a:p>
            <a:pPr>
              <a:lnSpc>
                <a:spcPct val="17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Fundamentals of the Analysis of Algorithm</a:t>
            </a:r>
          </a:p>
          <a:p>
            <a:pPr>
              <a:lnSpc>
                <a:spcPct val="17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 Notion of Algorithm, </a:t>
            </a:r>
          </a:p>
          <a:p>
            <a:pPr>
              <a:lnSpc>
                <a:spcPct val="17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Fundamentals of Algorithmic Problem Solving</a:t>
            </a:r>
          </a:p>
          <a:p>
            <a:pPr>
              <a:lnSpc>
                <a:spcPct val="17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Important Problem Types, </a:t>
            </a:r>
          </a:p>
          <a:p>
            <a:pPr>
              <a:lnSpc>
                <a:spcPct val="170000"/>
              </a:lnSpc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165E5DD3-0C45-417B-83E0-6CB760FF22F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137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4:Data Structures with Algorithms- 20MCA11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A16BEFDA-6A45-42B9-817E-4EA6FE883D35}"/>
              </a:ext>
            </a:extLst>
          </p:cNvPr>
          <p:cNvSpPr txBox="1">
            <a:spLocks/>
          </p:cNvSpPr>
          <p:nvPr/>
        </p:nvSpPr>
        <p:spPr>
          <a:xfrm>
            <a:off x="0" y="6436311"/>
            <a:ext cx="9144000" cy="42168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Prepared by: Dr.Vandana B.S , MCA, VCET, Puttur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873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257A885-6B79-46D3-8CD9-1CADCCEC45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en-US"/>
              <a:t>1-</a:t>
            </a:r>
            <a:fld id="{216CDCFB-161E-43AB-A886-02AF4134ACB5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163843" name="Rectangle 3">
            <a:extLst>
              <a:ext uri="{FF2B5EF4-FFF2-40B4-BE49-F238E27FC236}">
                <a16:creationId xmlns:a16="http://schemas.microsoft.com/office/drawing/2014/main" id="{2A57B761-A162-46FF-817C-E1A5E57DCC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8382000" cy="5334000"/>
          </a:xfrm>
        </p:spPr>
        <p:txBody>
          <a:bodyPr/>
          <a:lstStyle/>
          <a:p>
            <a:pPr algn="ctr">
              <a:buFont typeface="Monotype Sorts" pitchFamily="2" charset="2"/>
              <a:buNone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Consecutive integer checking algorithm</a:t>
            </a:r>
          </a:p>
          <a:p>
            <a:pPr>
              <a:buFont typeface="Monotype Sorts" pitchFamily="2" charset="2"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  Assign the value of min{</a:t>
            </a:r>
            <a:r>
              <a:rPr lang="en-US" alt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m,n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to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Monotype Sorts" pitchFamily="2" charset="2"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  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Divide 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t.  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remainder is 0, go to Step 3;</a:t>
            </a:r>
            <a:b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otherwise, go to Step 4</a:t>
            </a:r>
            <a:endParaRPr lang="pt-BR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Monotype Sorts" pitchFamily="2" charset="2"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  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Divide 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t.  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remainder is 0, return 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stop;</a:t>
            </a:r>
            <a:b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otherwise, go to Step 4</a:t>
            </a:r>
            <a:endParaRPr lang="pt-BR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Monotype Sorts" pitchFamily="2" charset="2"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  Decrease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1 and go to Step 2</a:t>
            </a:r>
          </a:p>
          <a:p>
            <a:pPr>
              <a:buFont typeface="Monotype Sorts" pitchFamily="2" charset="2"/>
              <a:buNone/>
            </a:pPr>
            <a:endParaRPr lang="en-US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Monotype Sorts" pitchFamily="2" charset="2"/>
              <a:buNone/>
            </a:pPr>
            <a:endParaRPr lang="en-US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844" name="Text Box 4">
            <a:extLst>
              <a:ext uri="{FF2B5EF4-FFF2-40B4-BE49-F238E27FC236}">
                <a16:creationId xmlns:a16="http://schemas.microsoft.com/office/drawing/2014/main" id="{EBE5107F-2AEF-4458-80E6-B5F68A572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00" y="5421868"/>
            <a:ext cx="72771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this slower than Euclid’s algorithm? How much slower? 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CCFCF14C-AB7B-4A30-9FD1-FA311D29788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137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4:Data Structures with Algorithms- 20MCA11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3303F0AC-FFB1-487A-9AD1-150000D1781F}"/>
              </a:ext>
            </a:extLst>
          </p:cNvPr>
          <p:cNvSpPr txBox="1">
            <a:spLocks/>
          </p:cNvSpPr>
          <p:nvPr/>
        </p:nvSpPr>
        <p:spPr>
          <a:xfrm>
            <a:off x="0" y="6436311"/>
            <a:ext cx="9144000" cy="42168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Prepared by: Dr.Vandana B.S , MCA, VCET, Puttur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489E9E-E6E7-4A98-969C-D144CA58FD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en-US"/>
              <a:t>1-</a:t>
            </a:r>
            <a:fld id="{3783151C-887D-4F7A-9BD0-65D4D8AE6FBE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208899" name="Rectangle 3">
            <a:extLst>
              <a:ext uri="{FF2B5EF4-FFF2-40B4-BE49-F238E27FC236}">
                <a16:creationId xmlns:a16="http://schemas.microsoft.com/office/drawing/2014/main" id="{9B40BDF2-52D5-4BA8-BAC7-61B0FA33FA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67070" y="685800"/>
            <a:ext cx="8382000" cy="5334000"/>
          </a:xfrm>
        </p:spPr>
        <p:txBody>
          <a:bodyPr/>
          <a:lstStyle/>
          <a:p>
            <a:pPr algn="ctr">
              <a:buFont typeface="Monotype Sorts" pitchFamily="2" charset="2"/>
              <a:buNone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Middle-school procedure</a:t>
            </a:r>
          </a:p>
          <a:p>
            <a:pPr>
              <a:buFont typeface="Monotype Sorts" pitchFamily="2" charset="2"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  Find the prime factorization of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pt-B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Monotype Sorts" pitchFamily="2" charset="2"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  Find the prime factorization of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pt-BR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Monotype Sorts" pitchFamily="2" charset="2"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  Find all the common prime factors</a:t>
            </a:r>
            <a:endParaRPr lang="pt-BR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Monotype Sorts" pitchFamily="2" charset="2"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  Compute the product of all the  common prime factors</a:t>
            </a:r>
            <a:b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and return it as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gcd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m,n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Monotype Sorts" pitchFamily="2" charset="2"/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Monotype Sorts" pitchFamily="2" charset="2"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this an algorithm?</a:t>
            </a:r>
          </a:p>
          <a:p>
            <a:pPr>
              <a:buFont typeface="Monotype Sorts" pitchFamily="2" charset="2"/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Monotype Sorts" pitchFamily="2" charset="2"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efficient is it?</a:t>
            </a:r>
          </a:p>
          <a:p>
            <a:pPr>
              <a:buFont typeface="Monotype Sorts" pitchFamily="2" charset="2"/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E938FB7-1502-43D2-9BA6-8F3D11B4279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137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4:Data Structures with Algorithms- 20MCA11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76CEE570-AADE-42DC-8D66-B459FBC8A6D1}"/>
              </a:ext>
            </a:extLst>
          </p:cNvPr>
          <p:cNvSpPr txBox="1">
            <a:spLocks/>
          </p:cNvSpPr>
          <p:nvPr/>
        </p:nvSpPr>
        <p:spPr>
          <a:xfrm>
            <a:off x="0" y="6436311"/>
            <a:ext cx="9144000" cy="42168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Prepared by: Dr.Vandana B.S , MCA, VCET, Puttur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AF58B6-BFE3-46C3-9175-5174443AC4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en-US"/>
              <a:t>1-</a:t>
            </a:r>
            <a:fld id="{B9A121C7-48BD-41FC-8BB8-BE7BA0B737D9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209922" name="Rectangle 2">
            <a:extLst>
              <a:ext uri="{FF2B5EF4-FFF2-40B4-BE49-F238E27FC236}">
                <a16:creationId xmlns:a16="http://schemas.microsoft.com/office/drawing/2014/main" id="{DA6BB25F-C506-45A8-B8EE-E9E4BA58B3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571500"/>
            <a:ext cx="8382000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dirty="0"/>
              <a:t>Sieve of Eratosthenes</a:t>
            </a:r>
          </a:p>
        </p:txBody>
      </p:sp>
      <p:sp>
        <p:nvSpPr>
          <p:cNvPr id="209923" name="Rectangle 3">
            <a:extLst>
              <a:ext uri="{FF2B5EF4-FFF2-40B4-BE49-F238E27FC236}">
                <a16:creationId xmlns:a16="http://schemas.microsoft.com/office/drawing/2014/main" id="{DDA64D28-931B-4C82-88C3-BB66386799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066800"/>
            <a:ext cx="9144000" cy="5334000"/>
          </a:xfrm>
        </p:spPr>
        <p:txBody>
          <a:bodyPr>
            <a:normAutofit fontScale="92500" lnSpcReduction="10000"/>
          </a:bodyPr>
          <a:lstStyle/>
          <a:p>
            <a:pPr>
              <a:buFont typeface="Monotype Sorts" pitchFamily="2" charset="2"/>
              <a:buNone/>
            </a:pPr>
            <a:r>
              <a:rPr lang="en-US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 Integer </a:t>
            </a:r>
            <a:r>
              <a:rPr lang="en-US" altLang="en-US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≥ 2</a:t>
            </a:r>
          </a:p>
          <a:p>
            <a:pPr>
              <a:buFont typeface="Monotype Sorts" pitchFamily="2" charset="2"/>
              <a:buNone/>
            </a:pPr>
            <a:r>
              <a:rPr lang="en-US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 List of primes less than or equal to </a:t>
            </a:r>
            <a:r>
              <a:rPr lang="en-US" altLang="en-US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>
              <a:buFont typeface="Monotype Sorts" pitchFamily="2" charset="2"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altLang="en-US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pt-B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2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pt-BR" altLang="en-US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 </a:t>
            </a:r>
            <a:r>
              <a:rPr lang="pt-BR" altLang="en-US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pt-BR" altLang="en-US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pt-B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← </a:t>
            </a:r>
            <a:r>
              <a:rPr lang="pt-BR" altLang="en-US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  <a:p>
            <a:pPr>
              <a:buFont typeface="Monotype Sorts" pitchFamily="2" charset="2"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altLang="en-US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pt-B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2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pt-BR" altLang="en-US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</a:t>
            </a:r>
            <a:r>
              <a:rPr lang="pt-BR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Monotype Sorts" pitchFamily="2" charset="2"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if </a:t>
            </a:r>
            <a:r>
              <a:rPr lang="en-US" altLang="en-US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en-US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altLang="en-US" b="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 0  //</a:t>
            </a:r>
            <a:r>
              <a:rPr lang="en-US" altLang="en-US" b="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p </a:t>
            </a:r>
            <a:r>
              <a:rPr lang="en-US" altLang="en-US" b="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hasn’t been previously eliminated from the list</a:t>
            </a:r>
            <a:br>
              <a:rPr lang="en-US" altLang="en-US" b="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b="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    </a:t>
            </a:r>
            <a:r>
              <a:rPr lang="en-US" altLang="en-US" b="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j </a:t>
            </a:r>
            <a:r>
              <a:rPr lang="pt-BR" alt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pt-BR" altLang="en-US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2800" b="0" i="1" baseline="-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en-US" b="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b="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p</a:t>
            </a:r>
          </a:p>
          <a:p>
            <a:pPr>
              <a:buFont typeface="Monotype Sorts" pitchFamily="2" charset="2"/>
              <a:buNone/>
            </a:pP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       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while </a:t>
            </a:r>
            <a:r>
              <a:rPr lang="en-US" altLang="en-US" b="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j </a:t>
            </a:r>
            <a:r>
              <a:rPr lang="en-US" altLang="en-US" b="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≤</a:t>
            </a:r>
            <a:r>
              <a:rPr lang="en-US" altLang="en-US" b="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n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do</a:t>
            </a:r>
          </a:p>
          <a:p>
            <a:pPr>
              <a:buFont typeface="Monotype Sorts" pitchFamily="2" charset="2"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               </a:t>
            </a:r>
            <a:r>
              <a:rPr lang="en-US" altLang="en-US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en-US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pt-B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0</a:t>
            </a:r>
            <a:r>
              <a:rPr lang="pt-BR" alt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pt-B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//mark element as eliminated</a:t>
            </a:r>
            <a:r>
              <a:rPr lang="pt-BR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>
              <a:buFont typeface="Monotype Sorts" pitchFamily="2" charset="2"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en-US" altLang="en-US" b="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j </a:t>
            </a:r>
            <a:r>
              <a:rPr lang="pt-B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en-US" b="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j</a:t>
            </a:r>
            <a:r>
              <a:rPr lang="pt-B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en-US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p</a:t>
            </a:r>
          </a:p>
          <a:p>
            <a:pPr>
              <a:buFont typeface="Monotype Sorts" pitchFamily="2" charset="2"/>
              <a:buNone/>
            </a:pPr>
            <a:endParaRPr lang="pt-BR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Monotype Sorts" pitchFamily="2" charset="2"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2  3  4  5  6  7  8  9 10  11  12  13  14  15  16  17  18  19 20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EB40FC4-1DCD-4089-855C-D0A182FFD0D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137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4:Data Structures with Algorithms- 20MCA11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FE7F5001-B307-4A0D-94A4-A58B827DE3AF}"/>
              </a:ext>
            </a:extLst>
          </p:cNvPr>
          <p:cNvSpPr txBox="1">
            <a:spLocks/>
          </p:cNvSpPr>
          <p:nvPr/>
        </p:nvSpPr>
        <p:spPr>
          <a:xfrm>
            <a:off x="0" y="6436311"/>
            <a:ext cx="9144000" cy="42168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Prepared by: Dr.Vandana B.S , MCA, VCET, Puttur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8865AA27-0696-4830-BDBE-D54BEE339A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en-US"/>
              <a:t>1-</a:t>
            </a:r>
            <a:fld id="{383C2092-A288-4260-B872-1EDE4BD76A21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167938" name="Rectangle 2">
            <a:extLst>
              <a:ext uri="{FF2B5EF4-FFF2-40B4-BE49-F238E27FC236}">
                <a16:creationId xmlns:a16="http://schemas.microsoft.com/office/drawing/2014/main" id="{15D66DE1-5053-48D2-9C46-7B59E94ED1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main issues related to algorithms</a:t>
            </a:r>
          </a:p>
        </p:txBody>
      </p:sp>
      <p:sp>
        <p:nvSpPr>
          <p:cNvPr id="167939" name="Rectangle 3">
            <a:extLst>
              <a:ext uri="{FF2B5EF4-FFF2-40B4-BE49-F238E27FC236}">
                <a16:creationId xmlns:a16="http://schemas.microsoft.com/office/drawing/2014/main" id="{26E2D03A-22A7-4313-9DDF-5AFF1D49CB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design algorithms</a:t>
            </a:r>
          </a:p>
          <a:p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analyze algorithm efficiency</a:t>
            </a:r>
          </a:p>
          <a:p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E6A6CDD4-BB66-4C0E-9A08-91E670740AC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137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4:Data Structures with Algorithms- 20MCA11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605D6956-B59D-4346-A87F-626AB8D3ADDA}"/>
              </a:ext>
            </a:extLst>
          </p:cNvPr>
          <p:cNvSpPr txBox="1">
            <a:spLocks/>
          </p:cNvSpPr>
          <p:nvPr/>
        </p:nvSpPr>
        <p:spPr>
          <a:xfrm>
            <a:off x="0" y="6436311"/>
            <a:ext cx="9144000" cy="42168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Prepared by: Dr.Vandana B.S , MCA, VCET, Puttur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>
            <a:extLst>
              <a:ext uri="{FF2B5EF4-FFF2-40B4-BE49-F238E27FC236}">
                <a16:creationId xmlns:a16="http://schemas.microsoft.com/office/drawing/2014/main" id="{5C5998A3-9505-41A4-843F-F8050887C8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1500" y="685800"/>
            <a:ext cx="8305800" cy="685800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 design techniques/strategies</a:t>
            </a:r>
          </a:p>
        </p:txBody>
      </p:sp>
      <p:sp>
        <p:nvSpPr>
          <p:cNvPr id="166915" name="Rectangle 3">
            <a:extLst>
              <a:ext uri="{FF2B5EF4-FFF2-40B4-BE49-F238E27FC236}">
                <a16:creationId xmlns:a16="http://schemas.microsoft.com/office/drawing/2014/main" id="{AB9FDE01-B374-4E38-A574-D038C3DE5CD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10718" y="1676400"/>
            <a:ext cx="4185082" cy="3962400"/>
          </a:xfrm>
        </p:spPr>
        <p:txBody>
          <a:bodyPr>
            <a:noAutofit/>
          </a:bodyPr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Brute force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Divide and conquer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Decrease and conquer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 and conquer</a:t>
            </a:r>
            <a:b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 and time tradeoffs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918" name="Rectangle 6">
            <a:extLst>
              <a:ext uri="{FF2B5EF4-FFF2-40B4-BE49-F238E27FC236}">
                <a16:creationId xmlns:a16="http://schemas.microsoft.com/office/drawing/2014/main" id="{B80014C3-9827-4653-A562-42DE9E2D1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676400"/>
            <a:ext cx="44196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rgbClr val="A50021"/>
              </a:buClr>
              <a:buSzPct val="75000"/>
              <a:buFont typeface="Monotype Sorts" pitchFamily="2" charset="2"/>
              <a:buChar char="b"/>
              <a:defRPr kumimoji="1" sz="2000" b="1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defRPr>
            </a:lvl1pPr>
            <a:lvl2pPr marL="742950" indent="-285750" algn="l">
              <a:spcBef>
                <a:spcPct val="20000"/>
              </a:spcBef>
              <a:buClr>
                <a:srgbClr val="A50021"/>
              </a:buClr>
              <a:buChar char="•"/>
              <a:defRPr kumimoji="1" b="1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defRPr>
            </a:lvl2pPr>
            <a:lvl3pPr marL="1143000" indent="-228600" algn="l">
              <a:spcBef>
                <a:spcPct val="20000"/>
              </a:spcBef>
              <a:buClr>
                <a:srgbClr val="A50021"/>
              </a:buClr>
              <a:buChar char="–"/>
              <a:defRPr kumimoji="1" sz="1600" b="1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defRPr>
            </a:lvl3pPr>
            <a:lvl4pPr marL="1600200" indent="-228600" algn="l">
              <a:spcBef>
                <a:spcPct val="20000"/>
              </a:spcBef>
              <a:buClr>
                <a:srgbClr val="A50021"/>
              </a:buClr>
              <a:buChar char="–"/>
              <a:defRPr kumimoji="1" sz="1600" b="1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defRPr>
            </a:lvl4pPr>
            <a:lvl5pPr marL="2057400" indent="-228600" algn="l">
              <a:spcBef>
                <a:spcPct val="20000"/>
              </a:spcBef>
              <a:buClr>
                <a:srgbClr val="A50021"/>
              </a:buClr>
              <a:buChar char="»"/>
              <a:defRPr kumimoji="1" sz="1600" b="1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Char char="»"/>
              <a:defRPr kumimoji="1" sz="1600" b="1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Char char="»"/>
              <a:defRPr kumimoji="1" sz="1600" b="1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Char char="»"/>
              <a:defRPr kumimoji="1" sz="1600" b="1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Char char="»"/>
              <a:defRPr kumimoji="1" sz="1600" b="1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defRPr>
            </a:lvl9pPr>
          </a:lstStyle>
          <a:p>
            <a:r>
              <a:rPr lang="en-US" altLang="en-US" sz="2800" b="0" dirty="0"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Greedy approach</a:t>
            </a:r>
          </a:p>
          <a:p>
            <a:endParaRPr lang="en-US" altLang="en-US" sz="2800" b="0" dirty="0">
              <a:solidFill>
                <a:schemeClr val="tx1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en-US" sz="2800" b="0" dirty="0"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Dynamic programming</a:t>
            </a:r>
            <a:br>
              <a:rPr lang="en-US" altLang="en-US" sz="2800" b="0" dirty="0"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</a:br>
            <a:endParaRPr lang="en-US" altLang="en-US" sz="2800" b="0" dirty="0">
              <a:solidFill>
                <a:schemeClr val="tx1"/>
              </a:solidFill>
              <a:effectLst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2800" b="0" dirty="0"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Iterative improvement</a:t>
            </a:r>
            <a:br>
              <a:rPr lang="en-US" altLang="en-US" sz="2800" b="0" dirty="0"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</a:br>
            <a:endParaRPr lang="en-US" altLang="en-US" sz="2800" b="0" dirty="0">
              <a:solidFill>
                <a:schemeClr val="tx1"/>
              </a:solidFill>
              <a:effectLst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2800" b="0" dirty="0"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Backtracking </a:t>
            </a:r>
            <a:br>
              <a:rPr lang="en-US" altLang="en-US" sz="2800" b="0" dirty="0"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</a:br>
            <a:endParaRPr lang="en-US" altLang="en-US" sz="2800" b="0" dirty="0">
              <a:solidFill>
                <a:schemeClr val="tx1"/>
              </a:solidFill>
              <a:effectLst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2800" b="0" dirty="0"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Branch and bound</a:t>
            </a:r>
          </a:p>
          <a:p>
            <a:endParaRPr lang="en-US" altLang="en-US" sz="2800" b="0" dirty="0">
              <a:solidFill>
                <a:schemeClr val="tx1"/>
              </a:solidFill>
              <a:effectLst/>
              <a:cs typeface="Times New Roman" panose="02020603050405020304" pitchFamily="18" charset="0"/>
            </a:endParaRPr>
          </a:p>
          <a:p>
            <a:endParaRPr lang="en-US" altLang="en-US" sz="2800" b="0" dirty="0">
              <a:solidFill>
                <a:schemeClr val="tx1"/>
              </a:solidFill>
              <a:effectLst/>
              <a:cs typeface="Times New Roman" panose="02020603050405020304" pitchFamily="18" charset="0"/>
            </a:endParaRPr>
          </a:p>
          <a:p>
            <a:endParaRPr lang="en-US" altLang="en-US" sz="2800" b="0" dirty="0">
              <a:solidFill>
                <a:schemeClr val="tx1"/>
              </a:solidFill>
              <a:effectLst/>
              <a:cs typeface="Times New Roman" panose="02020603050405020304" pitchFamily="18" charset="0"/>
            </a:endParaRPr>
          </a:p>
          <a:p>
            <a:endParaRPr lang="en-US" altLang="en-US" sz="2800" b="0" dirty="0">
              <a:solidFill>
                <a:schemeClr val="tx1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6321CEE2-72DA-445D-8BA9-A96C386902A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137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4:Data Structures with Algorithms- 20MCA11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79A99A35-27B4-48CC-91D5-0FCF3DDECF27}"/>
              </a:ext>
            </a:extLst>
          </p:cNvPr>
          <p:cNvSpPr txBox="1">
            <a:spLocks/>
          </p:cNvSpPr>
          <p:nvPr/>
        </p:nvSpPr>
        <p:spPr>
          <a:xfrm>
            <a:off x="0" y="6436311"/>
            <a:ext cx="9144000" cy="42168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Prepared by: Dr.Vandana B.S , MCA, VCET, Puttur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lgorithmic Problem Solving – CodeForest">
            <a:extLst>
              <a:ext uri="{FF2B5EF4-FFF2-40B4-BE49-F238E27FC236}">
                <a16:creationId xmlns:a16="http://schemas.microsoft.com/office/drawing/2014/main" id="{FE440AD5-2FDB-4E86-A2D9-716828077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68" y="513763"/>
            <a:ext cx="7382503" cy="541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009DB990-7DC5-4ACE-BDB2-8B5A3ADC6F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137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4:Data Structures with Algorithms- 20MCA11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44976D1D-BE71-4296-ACE1-11B7AF568372}"/>
              </a:ext>
            </a:extLst>
          </p:cNvPr>
          <p:cNvSpPr txBox="1">
            <a:spLocks/>
          </p:cNvSpPr>
          <p:nvPr/>
        </p:nvSpPr>
        <p:spPr>
          <a:xfrm>
            <a:off x="0" y="6436311"/>
            <a:ext cx="9144000" cy="42168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Prepared by: Dr.Vandana B.S , MCA, VCET, Puttur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95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009DB990-7DC5-4ACE-BDB2-8B5A3ADC6F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137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4:Data Structures with Algorithms- 20MCA11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44976D1D-BE71-4296-ACE1-11B7AF568372}"/>
              </a:ext>
            </a:extLst>
          </p:cNvPr>
          <p:cNvSpPr txBox="1">
            <a:spLocks/>
          </p:cNvSpPr>
          <p:nvPr/>
        </p:nvSpPr>
        <p:spPr>
          <a:xfrm>
            <a:off x="0" y="6436311"/>
            <a:ext cx="9144000" cy="42168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Prepared by: Dr.Vandana B.S , MCA, VCET, Puttur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ED8F49-1BB4-4A76-A921-2402A44F1494}"/>
              </a:ext>
            </a:extLst>
          </p:cNvPr>
          <p:cNvSpPr txBox="1"/>
          <p:nvPr/>
        </p:nvSpPr>
        <p:spPr>
          <a:xfrm>
            <a:off x="275208" y="958788"/>
            <a:ext cx="85935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an algorithm: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purpose of algorithm analysis is to design most efficient algorithms.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efficiency of algorithm depends on two factors.</a:t>
            </a:r>
          </a:p>
          <a:p>
            <a:pPr marL="457200" indent="-4572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 efficiency 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efficiency</a:t>
            </a:r>
          </a:p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83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009DB990-7DC5-4ACE-BDB2-8B5A3ADC6F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137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4:Data Structures with Algorithms- 20MCA11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44976D1D-BE71-4296-ACE1-11B7AF568372}"/>
              </a:ext>
            </a:extLst>
          </p:cNvPr>
          <p:cNvSpPr txBox="1">
            <a:spLocks/>
          </p:cNvSpPr>
          <p:nvPr/>
        </p:nvSpPr>
        <p:spPr>
          <a:xfrm>
            <a:off x="0" y="6436311"/>
            <a:ext cx="9144000" cy="42168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Prepared by: Dr.Vandana B.S , MCA, VCET, Puttur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ED8F49-1BB4-4A76-A921-2402A44F1494}"/>
              </a:ext>
            </a:extLst>
          </p:cNvPr>
          <p:cNvSpPr txBox="1"/>
          <p:nvPr/>
        </p:nvSpPr>
        <p:spPr>
          <a:xfrm>
            <a:off x="275208" y="958788"/>
            <a:ext cx="8593584" cy="5185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 efficiency: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amount of memory required to run the program completely and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effciently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space complexity of an algorithm depends on the following factors</a:t>
            </a:r>
          </a:p>
          <a:p>
            <a:pPr marL="1371600" lvl="2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 space</a:t>
            </a:r>
          </a:p>
          <a:p>
            <a:pPr marL="1371600" lvl="2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space </a:t>
            </a:r>
          </a:p>
          <a:p>
            <a:pPr marL="1371600" lvl="2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Stack space</a:t>
            </a:r>
          </a:p>
        </p:txBody>
      </p:sp>
    </p:spTree>
    <p:extLst>
      <p:ext uri="{BB962C8B-B14F-4D97-AF65-F5344CB8AC3E}">
        <p14:creationId xmlns:p14="http://schemas.microsoft.com/office/powerpoint/2010/main" val="2768922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009DB990-7DC5-4ACE-BDB2-8B5A3ADC6F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137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4:Data Structures with Algorithms- 20MCA11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44976D1D-BE71-4296-ACE1-11B7AF568372}"/>
              </a:ext>
            </a:extLst>
          </p:cNvPr>
          <p:cNvSpPr txBox="1">
            <a:spLocks/>
          </p:cNvSpPr>
          <p:nvPr/>
        </p:nvSpPr>
        <p:spPr>
          <a:xfrm>
            <a:off x="0" y="6436311"/>
            <a:ext cx="9144000" cy="42168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Prepared by: Dr.Vandana B.S , MCA, VCET, Puttur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ED8F49-1BB4-4A76-A921-2402A44F1494}"/>
              </a:ext>
            </a:extLst>
          </p:cNvPr>
          <p:cNvSpPr txBox="1"/>
          <p:nvPr/>
        </p:nvSpPr>
        <p:spPr>
          <a:xfrm>
            <a:off x="275208" y="958788"/>
            <a:ext cx="8593584" cy="5565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efficiency: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time efficiency of an algorithm is measured on how fast given algorithm is executed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factors depends on the time efficiency is</a:t>
            </a:r>
          </a:p>
          <a:p>
            <a:pPr marL="914400" lvl="1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Speed of the computer</a:t>
            </a:r>
          </a:p>
          <a:p>
            <a:pPr marL="914400" lvl="1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Choice of the programming Language</a:t>
            </a:r>
          </a:p>
          <a:p>
            <a:pPr marL="914400" lvl="1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Compiler used</a:t>
            </a:r>
          </a:p>
          <a:p>
            <a:pPr marL="914400" lvl="1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Choice of the algorithm</a:t>
            </a:r>
          </a:p>
          <a:p>
            <a:pPr marL="914400" lvl="1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input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352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F3AC797-9BA2-4466-A37A-14E9B58AA4FC}"/>
              </a:ext>
            </a:extLst>
          </p:cNvPr>
          <p:cNvSpPr txBox="1"/>
          <p:nvPr/>
        </p:nvSpPr>
        <p:spPr>
          <a:xfrm>
            <a:off x="0" y="6498454"/>
            <a:ext cx="9143999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Prepared by: Dr.Vandana B.S ,CS&amp;E, Vivekananda College of Engineering &amp; Technology, Puttur </a:t>
            </a:r>
          </a:p>
          <a:p>
            <a:pPr algn="ctr"/>
            <a:r>
              <a:rPr lang="en-US" sz="1200" dirty="0"/>
              <a:t>                                        </a:t>
            </a:r>
            <a:endParaRPr lang="en-IN" sz="1200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D196DED9-E444-40B7-B86E-9486EC55ED61}"/>
              </a:ext>
            </a:extLst>
          </p:cNvPr>
          <p:cNvSpPr txBox="1">
            <a:spLocks/>
          </p:cNvSpPr>
          <p:nvPr/>
        </p:nvSpPr>
        <p:spPr>
          <a:xfrm>
            <a:off x="1951928" y="607267"/>
            <a:ext cx="4786224" cy="51371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IN" sz="3200" spc="-10" dirty="0"/>
              <a:t>Analysis</a:t>
            </a:r>
            <a:r>
              <a:rPr lang="en-IN" sz="3200" spc="-30" dirty="0"/>
              <a:t> </a:t>
            </a:r>
            <a:r>
              <a:rPr lang="en-IN" sz="3200" spc="-15" dirty="0"/>
              <a:t>Framework</a:t>
            </a:r>
            <a:endParaRPr lang="en-IN" sz="3200" dirty="0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DBF3122C-BCEE-4FC4-BC05-CF2CCB11FB91}"/>
              </a:ext>
            </a:extLst>
          </p:cNvPr>
          <p:cNvSpPr txBox="1"/>
          <p:nvPr/>
        </p:nvSpPr>
        <p:spPr>
          <a:xfrm>
            <a:off x="652507" y="1550048"/>
            <a:ext cx="8087557" cy="3627916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IN" sz="2800" spc="-5" dirty="0">
                <a:solidFill>
                  <a:srgbClr val="0000CC"/>
                </a:solidFill>
                <a:cs typeface="Carlito"/>
              </a:rPr>
              <a:t>Space</a:t>
            </a:r>
            <a:r>
              <a:rPr lang="en-IN" sz="2800" spc="-15" dirty="0">
                <a:solidFill>
                  <a:srgbClr val="0000CC"/>
                </a:solidFill>
                <a:cs typeface="Carlito"/>
              </a:rPr>
              <a:t> complexity</a:t>
            </a:r>
            <a:endParaRPr lang="en-IN" sz="2800" dirty="0">
              <a:cs typeface="Carlito"/>
            </a:endParaRPr>
          </a:p>
          <a:p>
            <a:pPr marL="355600" indent="-342900">
              <a:spcBef>
                <a:spcPts val="6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IN" sz="2800" spc="-10" dirty="0">
                <a:solidFill>
                  <a:srgbClr val="0000CC"/>
                </a:solidFill>
                <a:cs typeface="Carlito"/>
              </a:rPr>
              <a:t>Time</a:t>
            </a:r>
            <a:r>
              <a:rPr lang="en-IN" sz="2800" spc="-20" dirty="0">
                <a:solidFill>
                  <a:srgbClr val="0000CC"/>
                </a:solidFill>
                <a:cs typeface="Carlito"/>
              </a:rPr>
              <a:t> </a:t>
            </a:r>
            <a:r>
              <a:rPr lang="en-IN" sz="2800" spc="-15" dirty="0">
                <a:solidFill>
                  <a:srgbClr val="0000CC"/>
                </a:solidFill>
                <a:cs typeface="Carlito"/>
              </a:rPr>
              <a:t>complexity</a:t>
            </a:r>
            <a:endParaRPr lang="en-IN" sz="2800" dirty="0">
              <a:solidFill>
                <a:srgbClr val="0000CC"/>
              </a:solidFill>
              <a:cs typeface="Carlito"/>
            </a:endParaRPr>
          </a:p>
          <a:p>
            <a:pPr marL="355600" indent="-342900">
              <a:spcBef>
                <a:spcPts val="6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cs typeface="Carlito"/>
              </a:rPr>
              <a:t>Measuring </a:t>
            </a:r>
            <a:r>
              <a:rPr sz="2800" spc="-5" dirty="0">
                <a:cs typeface="Carlito"/>
              </a:rPr>
              <a:t>an </a:t>
            </a:r>
            <a:r>
              <a:rPr sz="2800" spc="-20" dirty="0">
                <a:cs typeface="Carlito"/>
              </a:rPr>
              <a:t>Input’s</a:t>
            </a:r>
            <a:r>
              <a:rPr sz="2800" spc="55" dirty="0">
                <a:cs typeface="Carlito"/>
              </a:rPr>
              <a:t> </a:t>
            </a:r>
            <a:r>
              <a:rPr sz="2800" spc="-25" dirty="0">
                <a:cs typeface="Carlito"/>
              </a:rPr>
              <a:t>Size</a:t>
            </a:r>
            <a:endParaRPr lang="en-IN" sz="2800" spc="-25" dirty="0">
              <a:cs typeface="Carlito"/>
            </a:endParaRPr>
          </a:p>
          <a:p>
            <a:pPr marL="12700">
              <a:spcBef>
                <a:spcPts val="675"/>
              </a:spcBef>
              <a:tabLst>
                <a:tab pos="354965" algn="l"/>
                <a:tab pos="355600" algn="l"/>
              </a:tabLst>
            </a:pPr>
            <a:r>
              <a:rPr lang="en-US" sz="2800" spc="-5" dirty="0">
                <a:cs typeface="Carlito"/>
              </a:rPr>
              <a:t>                    run </a:t>
            </a:r>
            <a:r>
              <a:rPr lang="en-US" sz="2800" spc="-10" dirty="0">
                <a:cs typeface="Carlito"/>
              </a:rPr>
              <a:t>longer </a:t>
            </a:r>
            <a:r>
              <a:rPr lang="en-US" sz="2800" spc="-5" dirty="0">
                <a:cs typeface="Carlito"/>
              </a:rPr>
              <a:t>on </a:t>
            </a:r>
            <a:r>
              <a:rPr lang="en-US" sz="2800" spc="-15" dirty="0">
                <a:cs typeface="Carlito"/>
              </a:rPr>
              <a:t>larger</a:t>
            </a:r>
            <a:r>
              <a:rPr lang="en-US" sz="2800" spc="-75" dirty="0">
                <a:cs typeface="Carlito"/>
              </a:rPr>
              <a:t> </a:t>
            </a:r>
            <a:r>
              <a:rPr lang="en-US" sz="2800" spc="-5" dirty="0">
                <a:cs typeface="Carlito"/>
              </a:rPr>
              <a:t>inputs</a:t>
            </a:r>
          </a:p>
          <a:p>
            <a:pPr marL="355600" indent="-342900">
              <a:spcBef>
                <a:spcPts val="6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800" spc="-10" dirty="0">
                <a:cs typeface="Carlito"/>
              </a:rPr>
              <a:t>Units </a:t>
            </a:r>
            <a:r>
              <a:rPr lang="en-US" sz="2800" spc="-25" dirty="0">
                <a:cs typeface="Carlito"/>
              </a:rPr>
              <a:t>for </a:t>
            </a:r>
            <a:r>
              <a:rPr lang="en-US" sz="2800" spc="-10" dirty="0">
                <a:cs typeface="Carlito"/>
              </a:rPr>
              <a:t>Measuring Running</a:t>
            </a:r>
            <a:r>
              <a:rPr lang="en-US" sz="2800" spc="110" dirty="0">
                <a:cs typeface="Carlito"/>
              </a:rPr>
              <a:t> </a:t>
            </a:r>
            <a:r>
              <a:rPr lang="en-US" sz="2800" spc="-10" dirty="0">
                <a:cs typeface="Carlito"/>
              </a:rPr>
              <a:t>lime</a:t>
            </a:r>
            <a:endParaRPr lang="en-US" sz="2800" dirty="0">
              <a:cs typeface="Carlito"/>
            </a:endParaRPr>
          </a:p>
          <a:p>
            <a:pPr marL="12700">
              <a:spcBef>
                <a:spcPts val="645"/>
              </a:spcBef>
              <a:tabLst>
                <a:tab pos="354965" algn="l"/>
                <a:tab pos="355600" algn="l"/>
              </a:tabLst>
            </a:pPr>
            <a:r>
              <a:rPr lang="en-US" sz="2800" spc="-5" dirty="0">
                <a:cs typeface="Carlito"/>
              </a:rPr>
              <a:t>                    </a:t>
            </a:r>
            <a:r>
              <a:rPr lang="en-US" sz="2400" spc="-5" dirty="0">
                <a:cs typeface="Carlito"/>
              </a:rPr>
              <a:t>Basic</a:t>
            </a:r>
            <a:r>
              <a:rPr lang="en-US" sz="2400" spc="-85" dirty="0">
                <a:cs typeface="Carlito"/>
              </a:rPr>
              <a:t> </a:t>
            </a:r>
            <a:r>
              <a:rPr lang="en-US" sz="2400" spc="-15" dirty="0">
                <a:cs typeface="Carlito"/>
              </a:rPr>
              <a:t>operation</a:t>
            </a:r>
          </a:p>
          <a:p>
            <a:pPr marL="355600" indent="-342900">
              <a:spcBef>
                <a:spcPts val="6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IN" sz="2800" spc="-15" dirty="0">
                <a:cs typeface="Carlito"/>
              </a:rPr>
              <a:t>Order </a:t>
            </a:r>
            <a:r>
              <a:rPr lang="en-IN" sz="2800" spc="-5" dirty="0">
                <a:cs typeface="Carlito"/>
              </a:rPr>
              <a:t>of</a:t>
            </a:r>
            <a:r>
              <a:rPr lang="en-IN" sz="2800" spc="-60" dirty="0">
                <a:cs typeface="Carlito"/>
              </a:rPr>
              <a:t> </a:t>
            </a:r>
            <a:r>
              <a:rPr lang="en-IN" sz="2800" spc="-20" dirty="0">
                <a:cs typeface="Carlito"/>
              </a:rPr>
              <a:t>Growth</a:t>
            </a:r>
            <a:endParaRPr lang="en-IN" sz="2800" dirty="0">
              <a:cs typeface="Carlit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1862DC-1843-46BF-B6B1-22B760BDE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94B52-F5B5-4106-A035-BB5AB2B1383B}" type="slidenum">
              <a:rPr lang="en-IN" smtClean="0"/>
              <a:t>19</a:t>
            </a:fld>
            <a:endParaRPr lang="en-IN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C1179CF3-BA1B-4500-A091-E495B5DC45B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137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4:Data Structures with Algorithms- 20MCA11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446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0FF535-93A3-4884-A3B9-C01FA85B6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326" y="1473693"/>
            <a:ext cx="7886700" cy="4351338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Framework, </a:t>
            </a:r>
          </a:p>
          <a:p>
            <a:pPr>
              <a:lnSpc>
                <a:spcPct val="17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Asymptotic Notations</a:t>
            </a:r>
          </a:p>
          <a:p>
            <a:pPr>
              <a:lnSpc>
                <a:spcPct val="17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efficiency classes, </a:t>
            </a:r>
          </a:p>
          <a:p>
            <a:pPr>
              <a:lnSpc>
                <a:spcPct val="17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analysis of Recursive algorithms</a:t>
            </a:r>
          </a:p>
          <a:p>
            <a:pPr>
              <a:lnSpc>
                <a:spcPct val="17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analysis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Nonrecursive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algorithms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578C132E-5F14-42E3-845D-94E9AA1C20C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137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4:Data Structures and Algorithms- 20MCA11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3FFFD1-BF0B-42E3-991B-D09DCFA31E35}"/>
              </a:ext>
            </a:extLst>
          </p:cNvPr>
          <p:cNvSpPr txBox="1">
            <a:spLocks/>
          </p:cNvSpPr>
          <p:nvPr/>
        </p:nvSpPr>
        <p:spPr>
          <a:xfrm>
            <a:off x="0" y="6436311"/>
            <a:ext cx="9144000" cy="42168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Prepared by: Dr.Vandana B.S , MCA, VCET, Puttur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023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009DB990-7DC5-4ACE-BDB2-8B5A3ADC6F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137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4:Data Structures with Algorithms- 20MCA11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44976D1D-BE71-4296-ACE1-11B7AF568372}"/>
              </a:ext>
            </a:extLst>
          </p:cNvPr>
          <p:cNvSpPr txBox="1">
            <a:spLocks/>
          </p:cNvSpPr>
          <p:nvPr/>
        </p:nvSpPr>
        <p:spPr>
          <a:xfrm>
            <a:off x="0" y="6436311"/>
            <a:ext cx="9144000" cy="42168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Prepared by: Dr.Vandana B.S , MCA, VCET, Puttur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ED8F49-1BB4-4A76-A921-2402A44F1494}"/>
              </a:ext>
            </a:extLst>
          </p:cNvPr>
          <p:cNvSpPr txBox="1"/>
          <p:nvPr/>
        </p:nvSpPr>
        <p:spPr>
          <a:xfrm>
            <a:off x="275208" y="958788"/>
            <a:ext cx="8593584" cy="5131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Obvious observation is that almost all algorithms run longer on larger inputs</a:t>
            </a:r>
          </a:p>
          <a:p>
            <a:pPr marL="457200" indent="-4572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 it is logical to investigate an algorithms efficiency as a function of some parameter n indicating the algorithms input size.</a:t>
            </a:r>
          </a:p>
          <a:p>
            <a:pPr marL="457200" indent="-4572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574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009DB990-7DC5-4ACE-BDB2-8B5A3ADC6F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137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4:Data Structures with Algorithms- 20MCA11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44976D1D-BE71-4296-ACE1-11B7AF568372}"/>
              </a:ext>
            </a:extLst>
          </p:cNvPr>
          <p:cNvSpPr txBox="1">
            <a:spLocks/>
          </p:cNvSpPr>
          <p:nvPr/>
        </p:nvSpPr>
        <p:spPr>
          <a:xfrm>
            <a:off x="0" y="6436311"/>
            <a:ext cx="9144000" cy="42168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Prepared by: Dr.Vandana B.S , MCA, VCET, Puttur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ED8F49-1BB4-4A76-A921-2402A44F1494}"/>
              </a:ext>
            </a:extLst>
          </p:cNvPr>
          <p:cNvSpPr txBox="1"/>
          <p:nvPr/>
        </p:nvSpPr>
        <p:spPr>
          <a:xfrm>
            <a:off x="275208" y="958788"/>
            <a:ext cx="8593584" cy="5993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operation: The operation that contributes most towards the running time of the algorithm is called basic operation</a:t>
            </a:r>
          </a:p>
          <a:p>
            <a:pPr marL="457200" indent="-4572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sorting basic operation is key comparison</a:t>
            </a:r>
          </a:p>
          <a:p>
            <a:pPr marL="457200" indent="-4572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 operation in adding two matrices</a:t>
            </a:r>
          </a:p>
          <a:p>
            <a:pPr marL="457200" indent="-4572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Multiplication operation in matrix multiplication</a:t>
            </a:r>
          </a:p>
          <a:p>
            <a:pPr marL="457200" indent="-4572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224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D196DED9-E444-40B7-B86E-9486EC55ED61}"/>
              </a:ext>
            </a:extLst>
          </p:cNvPr>
          <p:cNvSpPr txBox="1">
            <a:spLocks/>
          </p:cNvSpPr>
          <p:nvPr/>
        </p:nvSpPr>
        <p:spPr>
          <a:xfrm>
            <a:off x="2599996" y="483285"/>
            <a:ext cx="4786224" cy="51371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IN" sz="3200" spc="-10" dirty="0"/>
              <a:t>Analysis</a:t>
            </a:r>
            <a:r>
              <a:rPr lang="en-IN" sz="3200" spc="-30" dirty="0"/>
              <a:t> </a:t>
            </a:r>
            <a:r>
              <a:rPr lang="en-IN" sz="3200" spc="-15" dirty="0"/>
              <a:t>Framework</a:t>
            </a:r>
            <a:endParaRPr lang="en-IN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4">
                <a:extLst>
                  <a:ext uri="{FF2B5EF4-FFF2-40B4-BE49-F238E27FC236}">
                    <a16:creationId xmlns:a16="http://schemas.microsoft.com/office/drawing/2014/main" id="{DBF3122C-BCEE-4FC4-BC05-CF2CCB11FB91}"/>
                  </a:ext>
                </a:extLst>
              </p:cNvPr>
              <p:cNvSpPr txBox="1"/>
              <p:nvPr/>
            </p:nvSpPr>
            <p:spPr>
              <a:xfrm>
                <a:off x="528220" y="844330"/>
                <a:ext cx="8087557" cy="5664692"/>
              </a:xfrm>
              <a:prstGeom prst="rect">
                <a:avLst/>
              </a:prstGeom>
            </p:spPr>
            <p:txBody>
              <a:bodyPr vert="horz" wrap="square" lIns="0" tIns="97790" rIns="0" bIns="0" rtlCol="0">
                <a:spAutoFit/>
              </a:bodyPr>
              <a:lstStyle/>
              <a:p>
                <a:pPr marL="355600" indent="-342900">
                  <a:spcBef>
                    <a:spcPts val="645"/>
                  </a:spcBef>
                  <a:buFont typeface="Arial"/>
                  <a:buChar char="•"/>
                  <a:tabLst>
                    <a:tab pos="354965" algn="l"/>
                    <a:tab pos="355600" algn="l"/>
                  </a:tabLst>
                </a:pPr>
                <a:r>
                  <a:rPr lang="en-US" sz="2800" spc="-1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Units </a:t>
                </a:r>
                <a:r>
                  <a:rPr lang="en-US" sz="2800" spc="-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</a:t>
                </a:r>
                <a:r>
                  <a:rPr lang="en-US" sz="2800" spc="-1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Measuring Running</a:t>
                </a:r>
                <a:r>
                  <a:rPr lang="en-US" sz="2800" spc="11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spc="-1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lime</a:t>
                </a: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2700">
                  <a:spcBef>
                    <a:spcPts val="645"/>
                  </a:spcBef>
                  <a:tabLst>
                    <a:tab pos="354965" algn="l"/>
                    <a:tab pos="355600" algn="l"/>
                  </a:tabLst>
                </a:pPr>
                <a:r>
                  <a:rPr lang="en-US" sz="2800" spc="-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</a:t>
                </a:r>
                <a:r>
                  <a:rPr lang="en-US" sz="2400" spc="-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Basic</a:t>
                </a:r>
                <a:r>
                  <a:rPr lang="en-US" sz="2400" spc="-8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spc="-1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operation</a:t>
                </a:r>
              </a:p>
              <a:p>
                <a:pPr marL="12700">
                  <a:spcBef>
                    <a:spcPts val="645"/>
                  </a:spcBef>
                  <a:tabLst>
                    <a:tab pos="354965" algn="l"/>
                    <a:tab pos="355600" algn="l"/>
                  </a:tabLst>
                </a:pPr>
                <a:r>
                  <a:rPr lang="en-US" sz="2400" spc="-1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Basic operation is one which contribute more towards its running time</a:t>
                </a:r>
              </a:p>
              <a:p>
                <a:pPr marL="12700">
                  <a:spcBef>
                    <a:spcPts val="645"/>
                  </a:spcBef>
                  <a:tabLst>
                    <a:tab pos="354965" algn="l"/>
                    <a:tab pos="355600" algn="l"/>
                  </a:tabLst>
                </a:pPr>
                <a:r>
                  <a:rPr lang="en-US" sz="2400" spc="-1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T(n)</a:t>
                </a:r>
                <a14:m>
                  <m:oMath xmlns:m="http://schemas.openxmlformats.org/officeDocument/2006/math">
                    <m:r>
                      <a:rPr lang="en-US" sz="2400" i="1" spc="-15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rlito"/>
                      </a:rPr>
                      <m:t>≈</m:t>
                    </m:r>
                    <m:sSub>
                      <m:sSubPr>
                        <m:ctrlPr>
                          <a:rPr lang="en-US" sz="2400" i="1" spc="-15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rlito"/>
                          </a:rPr>
                        </m:ctrlPr>
                      </m:sSubPr>
                      <m:e>
                        <m:r>
                          <a:rPr lang="en-IN" sz="2400" b="0" i="1" spc="-15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rlito"/>
                          </a:rPr>
                          <m:t>𝑐</m:t>
                        </m:r>
                      </m:e>
                      <m:sub>
                        <m:r>
                          <a:rPr lang="en-IN" sz="2400" b="0" i="1" spc="-15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rlito"/>
                          </a:rPr>
                          <m:t>𝑜𝑝</m:t>
                        </m:r>
                      </m:sub>
                    </m:sSub>
                  </m:oMath>
                </a14:m>
                <a:r>
                  <a:rPr lang="en-US" sz="3200" spc="-1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c(n)</a:t>
                </a:r>
              </a:p>
              <a:p>
                <a:pPr marL="12700">
                  <a:lnSpc>
                    <a:spcPct val="200000"/>
                  </a:lnSpc>
                  <a:spcBef>
                    <a:spcPts val="645"/>
                  </a:spcBef>
                  <a:tabLst>
                    <a:tab pos="354965" algn="l"/>
                    <a:tab pos="355600" algn="l"/>
                  </a:tabLst>
                </a:pPr>
                <a:r>
                  <a:rPr lang="en-US" sz="2000" spc="-1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Here</a:t>
                </a:r>
                <a:r>
                  <a:rPr lang="en-US" sz="3200" spc="-1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15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rlito"/>
                          </a:rPr>
                        </m:ctrlPr>
                      </m:sSubPr>
                      <m:e>
                        <m:r>
                          <a:rPr lang="en-IN" sz="2400" b="0" i="1" spc="-15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rlito"/>
                          </a:rPr>
                          <m:t>𝑐</m:t>
                        </m:r>
                      </m:e>
                      <m:sub>
                        <m:r>
                          <a:rPr lang="en-IN" sz="2400" b="0" i="1" spc="-15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rlito"/>
                          </a:rPr>
                          <m:t>𝑜𝑝</m:t>
                        </m:r>
                      </m:sub>
                    </m:sSub>
                  </m:oMath>
                </a14:m>
                <a:r>
                  <a:rPr lang="en-US" sz="2400" spc="-1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execution time of an algorithms basic operation on a particular computer</a:t>
                </a:r>
              </a:p>
              <a:p>
                <a:pPr marL="12700">
                  <a:lnSpc>
                    <a:spcPct val="200000"/>
                  </a:lnSpc>
                  <a:spcBef>
                    <a:spcPts val="645"/>
                  </a:spcBef>
                  <a:tabLst>
                    <a:tab pos="354965" algn="l"/>
                    <a:tab pos="355600" algn="l"/>
                  </a:tabLst>
                </a:pPr>
                <a:r>
                  <a:rPr lang="en-US" sz="2400" spc="-1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let C(n) be the number of times this operation needs to be executed for this algorithm.</a:t>
                </a:r>
              </a:p>
            </p:txBody>
          </p:sp>
        </mc:Choice>
        <mc:Fallback xmlns="">
          <p:sp>
            <p:nvSpPr>
              <p:cNvPr id="6" name="object 4">
                <a:extLst>
                  <a:ext uri="{FF2B5EF4-FFF2-40B4-BE49-F238E27FC236}">
                    <a16:creationId xmlns:a16="http://schemas.microsoft.com/office/drawing/2014/main" id="{DBF3122C-BCEE-4FC4-BC05-CF2CCB11F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20" y="844330"/>
                <a:ext cx="8087557" cy="5664692"/>
              </a:xfrm>
              <a:prstGeom prst="rect">
                <a:avLst/>
              </a:prstGeom>
              <a:blipFill>
                <a:blip r:embed="rId2"/>
                <a:stretch>
                  <a:fillRect l="-2338" t="-215" r="-1735" b="-2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1862DC-1843-46BF-B6B1-22B760BDE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94B52-F5B5-4106-A035-BB5AB2B1383B}" type="slidenum">
              <a:rPr lang="en-IN" smtClean="0"/>
              <a:t>22</a:t>
            </a:fld>
            <a:endParaRPr lang="en-IN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67CB90E5-A322-426D-9F68-33BA967FA22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137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4:Data Structures with Algorithms- 20MCA11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0D03CA8D-EE1F-4CAA-908C-12958982FFDD}"/>
              </a:ext>
            </a:extLst>
          </p:cNvPr>
          <p:cNvSpPr txBox="1">
            <a:spLocks/>
          </p:cNvSpPr>
          <p:nvPr/>
        </p:nvSpPr>
        <p:spPr>
          <a:xfrm>
            <a:off x="0" y="6436311"/>
            <a:ext cx="9144000" cy="42168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Prepared by: Dr.Vandana B.S , MCA, VCET, Puttur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654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D196DED9-E444-40B7-B86E-9486EC55ED61}"/>
              </a:ext>
            </a:extLst>
          </p:cNvPr>
          <p:cNvSpPr txBox="1">
            <a:spLocks/>
          </p:cNvSpPr>
          <p:nvPr/>
        </p:nvSpPr>
        <p:spPr>
          <a:xfrm>
            <a:off x="1792129" y="1295636"/>
            <a:ext cx="4786224" cy="51371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IN" sz="3200" spc="-10" dirty="0"/>
              <a:t>Analysis</a:t>
            </a:r>
            <a:r>
              <a:rPr lang="en-IN" sz="3200" spc="-30" dirty="0"/>
              <a:t> </a:t>
            </a:r>
            <a:r>
              <a:rPr lang="en-IN" sz="3200" spc="-15" dirty="0"/>
              <a:t>Framework</a:t>
            </a:r>
            <a:endParaRPr lang="en-IN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4">
                <a:extLst>
                  <a:ext uri="{FF2B5EF4-FFF2-40B4-BE49-F238E27FC236}">
                    <a16:creationId xmlns:a16="http://schemas.microsoft.com/office/drawing/2014/main" id="{DBF3122C-BCEE-4FC4-BC05-CF2CCB11FB91}"/>
                  </a:ext>
                </a:extLst>
              </p:cNvPr>
              <p:cNvSpPr txBox="1"/>
              <p:nvPr/>
            </p:nvSpPr>
            <p:spPr>
              <a:xfrm>
                <a:off x="585926" y="2332274"/>
                <a:ext cx="8087557" cy="1671483"/>
              </a:xfrm>
              <a:prstGeom prst="rect">
                <a:avLst/>
              </a:prstGeom>
            </p:spPr>
            <p:txBody>
              <a:bodyPr vert="horz" wrap="square" lIns="0" tIns="97790" rIns="0" bIns="0" rtlCol="0">
                <a:spAutoFit/>
              </a:bodyPr>
              <a:lstStyle/>
              <a:p>
                <a:pPr marL="355600" indent="-342900">
                  <a:spcBef>
                    <a:spcPts val="770"/>
                  </a:spcBef>
                  <a:buFont typeface="Arial"/>
                  <a:buChar char="•"/>
                  <a:tabLst>
                    <a:tab pos="354965" algn="l"/>
                    <a:tab pos="355600" algn="l"/>
                  </a:tabLst>
                </a:pPr>
                <a:r>
                  <a:rPr lang="en-IN" sz="2800" dirty="0">
                    <a:cs typeface="Carlito"/>
                  </a:rPr>
                  <a:t>How much longer will the algorithm run if double its input size?</a:t>
                </a:r>
              </a:p>
              <a:p>
                <a:pPr marL="355600" indent="-342900">
                  <a:spcBef>
                    <a:spcPts val="770"/>
                  </a:spcBef>
                  <a:buFont typeface="Arial"/>
                  <a:buChar char="•"/>
                  <a:tabLst>
                    <a:tab pos="354965" algn="l"/>
                    <a:tab pos="355600" algn="l"/>
                  </a:tabLst>
                </a:pPr>
                <a:r>
                  <a:rPr lang="en-IN" sz="2800" dirty="0">
                    <a:solidFill>
                      <a:srgbClr val="FF0000"/>
                    </a:solidFill>
                    <a:cs typeface="Carlito"/>
                  </a:rPr>
                  <a:t>Assume that c(n)=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rlito"/>
                          </a:rPr>
                        </m:ctrlPr>
                      </m:fPr>
                      <m:num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rlito"/>
                          </a:rPr>
                          <m:t>1</m:t>
                        </m:r>
                      </m:num>
                      <m:den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rlito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800" dirty="0">
                    <a:solidFill>
                      <a:srgbClr val="FF0000"/>
                    </a:solidFill>
                    <a:cs typeface="Carlito"/>
                  </a:rPr>
                  <a:t>n(n-1)</a:t>
                </a:r>
              </a:p>
            </p:txBody>
          </p:sp>
        </mc:Choice>
        <mc:Fallback xmlns="">
          <p:sp>
            <p:nvSpPr>
              <p:cNvPr id="6" name="object 4">
                <a:extLst>
                  <a:ext uri="{FF2B5EF4-FFF2-40B4-BE49-F238E27FC236}">
                    <a16:creationId xmlns:a16="http://schemas.microsoft.com/office/drawing/2014/main" id="{DBF3122C-BCEE-4FC4-BC05-CF2CCB11F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26" y="2332274"/>
                <a:ext cx="8087557" cy="1671483"/>
              </a:xfrm>
              <a:prstGeom prst="rect">
                <a:avLst/>
              </a:prstGeom>
              <a:blipFill>
                <a:blip r:embed="rId2"/>
                <a:stretch>
                  <a:fillRect l="-2336" t="-365" r="-1206" b="-693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1862DC-1843-46BF-B6B1-22B760BDE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94B52-F5B5-4106-A035-BB5AB2B1383B}" type="slidenum">
              <a:rPr lang="en-IN" smtClean="0"/>
              <a:t>23</a:t>
            </a:fld>
            <a:endParaRPr lang="en-IN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906F8C62-E3C1-4264-9F42-8E8354B5F7E0}"/>
              </a:ext>
            </a:extLst>
          </p:cNvPr>
          <p:cNvSpPr txBox="1">
            <a:spLocks/>
          </p:cNvSpPr>
          <p:nvPr/>
        </p:nvSpPr>
        <p:spPr>
          <a:xfrm>
            <a:off x="0" y="6436311"/>
            <a:ext cx="9144000" cy="42168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Prepared by: Dr.Vandana B.S , MCA, VCET, Puttur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E76C86AB-43B2-451A-897D-91321F5516D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137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4:Data Structures with Algorithms- 20MCA11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8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8D00CCBD-BA51-4222-B3DE-4019F6A6A25B}"/>
              </a:ext>
            </a:extLst>
          </p:cNvPr>
          <p:cNvSpPr txBox="1">
            <a:spLocks/>
          </p:cNvSpPr>
          <p:nvPr/>
        </p:nvSpPr>
        <p:spPr>
          <a:xfrm>
            <a:off x="3118801" y="1242370"/>
            <a:ext cx="2906395" cy="51371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200" spc="-20"/>
              <a:t>Orders </a:t>
            </a:r>
            <a:r>
              <a:rPr lang="en-IN" sz="3200" spc="-5"/>
              <a:t>of</a:t>
            </a:r>
            <a:r>
              <a:rPr lang="en-IN" sz="3200" spc="-60"/>
              <a:t> </a:t>
            </a:r>
            <a:r>
              <a:rPr lang="en-IN" sz="3200" spc="-15"/>
              <a:t>Growth</a:t>
            </a:r>
            <a:endParaRPr lang="en-IN" sz="3200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1016D85B-9F1D-44C4-8FEC-D3082DB812CB}"/>
              </a:ext>
            </a:extLst>
          </p:cNvPr>
          <p:cNvSpPr txBox="1"/>
          <p:nvPr/>
        </p:nvSpPr>
        <p:spPr>
          <a:xfrm>
            <a:off x="321945" y="1756085"/>
            <a:ext cx="8500110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b="1" spc="-10" dirty="0">
                <a:cs typeface="Carlito"/>
              </a:rPr>
              <a:t>Order </a:t>
            </a:r>
            <a:r>
              <a:rPr sz="2200" b="1" dirty="0">
                <a:cs typeface="Carlito"/>
              </a:rPr>
              <a:t>of </a:t>
            </a:r>
            <a:r>
              <a:rPr sz="2200" b="1" spc="-5" dirty="0">
                <a:cs typeface="Carlito"/>
              </a:rPr>
              <a:t>growth </a:t>
            </a:r>
            <a:r>
              <a:rPr sz="2200" spc="-5" dirty="0">
                <a:cs typeface="Carlito"/>
              </a:rPr>
              <a:t>of </a:t>
            </a:r>
            <a:r>
              <a:rPr sz="2200" dirty="0">
                <a:cs typeface="Carlito"/>
              </a:rPr>
              <a:t>an </a:t>
            </a:r>
            <a:r>
              <a:rPr sz="2200" spc="-5" dirty="0">
                <a:cs typeface="Carlito"/>
              </a:rPr>
              <a:t>algorithm is </a:t>
            </a:r>
            <a:r>
              <a:rPr sz="2200" dirty="0">
                <a:cs typeface="Carlito"/>
              </a:rPr>
              <a:t>a </a:t>
            </a:r>
            <a:r>
              <a:rPr sz="2200" spc="-25" dirty="0">
                <a:cs typeface="Carlito"/>
              </a:rPr>
              <a:t>way </a:t>
            </a:r>
            <a:r>
              <a:rPr sz="2200" spc="-5" dirty="0">
                <a:cs typeface="Carlito"/>
              </a:rPr>
              <a:t>of </a:t>
            </a:r>
            <a:r>
              <a:rPr sz="2200" spc="-15" dirty="0">
                <a:cs typeface="Carlito"/>
              </a:rPr>
              <a:t>stating </a:t>
            </a:r>
            <a:r>
              <a:rPr sz="2200" spc="-10" dirty="0">
                <a:cs typeface="Carlito"/>
              </a:rPr>
              <a:t>how </a:t>
            </a:r>
            <a:r>
              <a:rPr sz="2200" spc="-15" dirty="0">
                <a:cs typeface="Carlito"/>
              </a:rPr>
              <a:t>execution  </a:t>
            </a:r>
            <a:r>
              <a:rPr sz="2200" spc="-5" dirty="0">
                <a:cs typeface="Carlito"/>
              </a:rPr>
              <a:t>time or </a:t>
            </a:r>
            <a:r>
              <a:rPr sz="2200" dirty="0">
                <a:cs typeface="Carlito"/>
              </a:rPr>
              <a:t>memory </a:t>
            </a:r>
            <a:r>
              <a:rPr sz="2200" spc="-5" dirty="0">
                <a:cs typeface="Carlito"/>
              </a:rPr>
              <a:t>occupied </a:t>
            </a:r>
            <a:r>
              <a:rPr sz="2200" spc="-10" dirty="0">
                <a:cs typeface="Carlito"/>
              </a:rPr>
              <a:t>by </a:t>
            </a:r>
            <a:r>
              <a:rPr sz="2200" spc="-5" dirty="0">
                <a:cs typeface="Carlito"/>
              </a:rPr>
              <a:t>it </a:t>
            </a:r>
            <a:r>
              <a:rPr sz="2200" spc="-10" dirty="0">
                <a:cs typeface="Carlito"/>
              </a:rPr>
              <a:t>changes </a:t>
            </a:r>
            <a:r>
              <a:rPr sz="2200" spc="-5" dirty="0">
                <a:cs typeface="Carlito"/>
              </a:rPr>
              <a:t>with the </a:t>
            </a:r>
            <a:r>
              <a:rPr sz="2200" spc="-5" dirty="0">
                <a:solidFill>
                  <a:srgbClr val="0000CC"/>
                </a:solidFill>
                <a:cs typeface="Carlito"/>
              </a:rPr>
              <a:t>input</a:t>
            </a:r>
            <a:r>
              <a:rPr sz="2200" spc="-30" dirty="0">
                <a:solidFill>
                  <a:srgbClr val="0000CC"/>
                </a:solidFill>
                <a:cs typeface="Carlito"/>
              </a:rPr>
              <a:t> </a:t>
            </a:r>
            <a:r>
              <a:rPr sz="2200" spc="-10" dirty="0">
                <a:solidFill>
                  <a:srgbClr val="0000CC"/>
                </a:solidFill>
                <a:cs typeface="Carlito"/>
              </a:rPr>
              <a:t>size</a:t>
            </a:r>
            <a:r>
              <a:rPr sz="2200" spc="-10" dirty="0">
                <a:cs typeface="Carlito"/>
              </a:rPr>
              <a:t>.</a:t>
            </a:r>
            <a:endParaRPr sz="2200" dirty="0"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20" dirty="0">
                <a:cs typeface="Carlito"/>
              </a:rPr>
              <a:t>Why </a:t>
            </a:r>
            <a:r>
              <a:rPr sz="2200" spc="-5" dirty="0">
                <a:cs typeface="Carlito"/>
              </a:rPr>
              <a:t>emphasis on </a:t>
            </a:r>
            <a:r>
              <a:rPr sz="2200" spc="-15" dirty="0">
                <a:solidFill>
                  <a:srgbClr val="0000CC"/>
                </a:solidFill>
                <a:cs typeface="Carlito"/>
              </a:rPr>
              <a:t>large </a:t>
            </a:r>
            <a:r>
              <a:rPr sz="2200" spc="-5" dirty="0">
                <a:cs typeface="Carlito"/>
              </a:rPr>
              <a:t>input</a:t>
            </a:r>
            <a:r>
              <a:rPr sz="2200" spc="25" dirty="0">
                <a:cs typeface="Carlito"/>
              </a:rPr>
              <a:t> </a:t>
            </a:r>
            <a:r>
              <a:rPr sz="2200" spc="-15" dirty="0">
                <a:cs typeface="Carlito"/>
              </a:rPr>
              <a:t>sizes?</a:t>
            </a:r>
            <a:endParaRPr sz="2200" dirty="0">
              <a:cs typeface="Carlito"/>
            </a:endParaRPr>
          </a:p>
          <a:p>
            <a:pPr marL="355600" marR="253365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cs typeface="Carlito"/>
              </a:rPr>
              <a:t>Because </a:t>
            </a:r>
            <a:r>
              <a:rPr sz="2200" spc="-20" dirty="0">
                <a:cs typeface="Carlito"/>
              </a:rPr>
              <a:t>for </a:t>
            </a:r>
            <a:r>
              <a:rPr sz="2200" spc="-15" dirty="0">
                <a:cs typeface="Carlito"/>
              </a:rPr>
              <a:t>large </a:t>
            </a:r>
            <a:r>
              <a:rPr sz="2200" spc="-10" dirty="0">
                <a:cs typeface="Carlito"/>
              </a:rPr>
              <a:t>values </a:t>
            </a:r>
            <a:r>
              <a:rPr sz="2200" spc="-5" dirty="0">
                <a:cs typeface="Carlito"/>
              </a:rPr>
              <a:t>of n, it is the function's </a:t>
            </a:r>
            <a:r>
              <a:rPr sz="2200" spc="-10" dirty="0">
                <a:cs typeface="Carlito"/>
              </a:rPr>
              <a:t>order </a:t>
            </a:r>
            <a:r>
              <a:rPr sz="2200" spc="-5" dirty="0">
                <a:cs typeface="Carlito"/>
              </a:rPr>
              <a:t>of </a:t>
            </a:r>
            <a:r>
              <a:rPr sz="2200" spc="-15" dirty="0">
                <a:cs typeface="Carlito"/>
              </a:rPr>
              <a:t>growth  </a:t>
            </a:r>
            <a:r>
              <a:rPr sz="2200" spc="-10" dirty="0">
                <a:cs typeface="Carlito"/>
              </a:rPr>
              <a:t>that</a:t>
            </a:r>
            <a:r>
              <a:rPr sz="2200" spc="-30" dirty="0">
                <a:cs typeface="Carlito"/>
              </a:rPr>
              <a:t> </a:t>
            </a:r>
            <a:r>
              <a:rPr sz="2200" spc="-10" dirty="0">
                <a:cs typeface="Carlito"/>
              </a:rPr>
              <a:t>counts.</a:t>
            </a:r>
            <a:endParaRPr sz="2200" dirty="0">
              <a:cs typeface="Carlito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A8AB498B-EC98-4FCF-A9A5-6D006D9C398C}"/>
              </a:ext>
            </a:extLst>
          </p:cNvPr>
          <p:cNvSpPr/>
          <p:nvPr/>
        </p:nvSpPr>
        <p:spPr>
          <a:xfrm>
            <a:off x="1366445" y="3955159"/>
            <a:ext cx="6579051" cy="22037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8CE736-1ECC-4E13-99D3-30D983C51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94B52-F5B5-4106-A035-BB5AB2B1383B}" type="slidenum">
              <a:rPr lang="en-IN" smtClean="0"/>
              <a:t>24</a:t>
            </a:fld>
            <a:endParaRPr lang="en-IN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29BA9B51-35C9-4D3B-B070-F24351459C4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137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4:Data Structures with Algorithms- 20MCA11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1A05D217-FDDD-47B8-B9B1-DFF31B1687E8}"/>
              </a:ext>
            </a:extLst>
          </p:cNvPr>
          <p:cNvSpPr txBox="1">
            <a:spLocks/>
          </p:cNvSpPr>
          <p:nvPr/>
        </p:nvSpPr>
        <p:spPr>
          <a:xfrm>
            <a:off x="0" y="6436311"/>
            <a:ext cx="9144000" cy="42168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Prepared by: Dr.Vandana B.S , MCA, VCET, Puttur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235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BF9A26D2-551E-49FE-A9E6-DB3466E08A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2031519"/>
                  </p:ext>
                </p:extLst>
              </p:nvPr>
            </p:nvGraphicFramePr>
            <p:xfrm>
              <a:off x="497150" y="577049"/>
              <a:ext cx="8148993" cy="6019062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1008621">
                      <a:extLst>
                        <a:ext uri="{9D8B030D-6E8A-4147-A177-3AD203B41FA5}">
                          <a16:colId xmlns:a16="http://schemas.microsoft.com/office/drawing/2014/main" val="3765073331"/>
                        </a:ext>
                      </a:extLst>
                    </a:gridCol>
                    <a:gridCol w="945769">
                      <a:extLst>
                        <a:ext uri="{9D8B030D-6E8A-4147-A177-3AD203B41FA5}">
                          <a16:colId xmlns:a16="http://schemas.microsoft.com/office/drawing/2014/main" val="1867246743"/>
                        </a:ext>
                      </a:extLst>
                    </a:gridCol>
                    <a:gridCol w="1049443">
                      <a:extLst>
                        <a:ext uri="{9D8B030D-6E8A-4147-A177-3AD203B41FA5}">
                          <a16:colId xmlns:a16="http://schemas.microsoft.com/office/drawing/2014/main" val="3415387324"/>
                        </a:ext>
                      </a:extLst>
                    </a:gridCol>
                    <a:gridCol w="1159794">
                      <a:extLst>
                        <a:ext uri="{9D8B030D-6E8A-4147-A177-3AD203B41FA5}">
                          <a16:colId xmlns:a16="http://schemas.microsoft.com/office/drawing/2014/main" val="4041947846"/>
                        </a:ext>
                      </a:extLst>
                    </a:gridCol>
                    <a:gridCol w="1145219">
                      <a:extLst>
                        <a:ext uri="{9D8B030D-6E8A-4147-A177-3AD203B41FA5}">
                          <a16:colId xmlns:a16="http://schemas.microsoft.com/office/drawing/2014/main" val="2726945754"/>
                        </a:ext>
                      </a:extLst>
                    </a:gridCol>
                    <a:gridCol w="782083">
                      <a:extLst>
                        <a:ext uri="{9D8B030D-6E8A-4147-A177-3AD203B41FA5}">
                          <a16:colId xmlns:a16="http://schemas.microsoft.com/office/drawing/2014/main" val="1481669002"/>
                        </a:ext>
                      </a:extLst>
                    </a:gridCol>
                    <a:gridCol w="1029032">
                      <a:extLst>
                        <a:ext uri="{9D8B030D-6E8A-4147-A177-3AD203B41FA5}">
                          <a16:colId xmlns:a16="http://schemas.microsoft.com/office/drawing/2014/main" val="3370004419"/>
                        </a:ext>
                      </a:extLst>
                    </a:gridCol>
                    <a:gridCol w="1029032">
                      <a:extLst>
                        <a:ext uri="{9D8B030D-6E8A-4147-A177-3AD203B41FA5}">
                          <a16:colId xmlns:a16="http://schemas.microsoft.com/office/drawing/2014/main" val="3395667628"/>
                        </a:ext>
                      </a:extLst>
                    </a:gridCol>
                  </a:tblGrid>
                  <a:tr h="8598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ysClr val="windowText" lastClr="000000"/>
                              </a:solidFill>
                            </a:rPr>
                            <a:t>n</a:t>
                          </a:r>
                          <a:endParaRPr lang="en-IN" sz="2400" b="1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IN" sz="2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IN" sz="2400" b="1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2400" b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𝐥𝐨𝐠</m:t>
                                        </m:r>
                                      </m:e>
                                      <m:sub>
                                        <m:r>
                                          <a:rPr lang="en-US" sz="2400" b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US" sz="2400" b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IN" sz="2400" b="1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ysClr val="windowText" lastClr="000000"/>
                              </a:solidFill>
                            </a:rPr>
                            <a:t>n</a:t>
                          </a:r>
                          <a:endParaRPr lang="en-IN" sz="2400" b="1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IN" sz="2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IN" sz="2400" b="1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𝐧</m:t>
                                        </m:r>
                                        <m:r>
                                          <a:rPr lang="en-IN" sz="2400" b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𝐥𝐨𝐠</m:t>
                                        </m:r>
                                      </m:e>
                                      <m:sub>
                                        <m:r>
                                          <a:rPr lang="en-US" sz="2400" b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US" sz="2400" b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IN" sz="2400" b="1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2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  <m:sup>
                                    <m:r>
                                      <a:rPr lang="en-US" sz="2400" b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sz="2400" b="1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2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  <m:sup>
                                    <m:r>
                                      <a:rPr lang="en-US" sz="2400" b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sz="2400" b="1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2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n-US" sz="2400" b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sz="2400" b="1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ysClr val="windowText" lastClr="000000"/>
                              </a:solidFill>
                            </a:rPr>
                            <a:t>n!</a:t>
                          </a:r>
                          <a:endParaRPr lang="en-IN" sz="2400" b="1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9423705"/>
                      </a:ext>
                    </a:extLst>
                  </a:tr>
                  <a:tr h="8598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240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sz="24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</a:rPr>
                            <a:t>3.321</a:t>
                          </a:r>
                          <a:endParaRPr lang="en-IN" sz="24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240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sz="24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33.21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0" lang="en-I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0" lang="en-US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</a:rPr>
                            <a:t>1024</a:t>
                          </a:r>
                          <a:endParaRPr lang="en-IN" sz="24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</a:rPr>
                            <a:t>3.628E+6</a:t>
                          </a:r>
                          <a:endParaRPr lang="en-IN" sz="24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5405102"/>
                      </a:ext>
                    </a:extLst>
                  </a:tr>
                  <a:tr h="8598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0" lang="en-I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0" lang="en-US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sz="24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</a:rPr>
                            <a:t>6.643</a:t>
                          </a:r>
                          <a:endParaRPr lang="en-IN" sz="24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0" lang="en-I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0" lang="en-US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sz="24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664.3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10000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0" lang="en-I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0" lang="en-US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ysClr val="windowText" lastClr="000000"/>
                              </a:solidFill>
                            </a:rPr>
                            <a:t>1.26E</a:t>
                          </a:r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</a:rPr>
                            <a:t>+30</a:t>
                          </a:r>
                          <a:endParaRPr lang="en-IN" sz="24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</a:rPr>
                            <a:t>9.33E+157</a:t>
                          </a:r>
                          <a:endParaRPr lang="en-IN" sz="24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9830059"/>
                      </a:ext>
                    </a:extLst>
                  </a:tr>
                  <a:tr h="8598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0" lang="en-I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0" lang="en-US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sz="24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</a:rPr>
                            <a:t>9.965</a:t>
                          </a:r>
                          <a:endParaRPr lang="en-IN" sz="24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0" lang="en-I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0" lang="en-US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sz="24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9965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1000000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0" lang="en-I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0" lang="en-US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</a:rPr>
                            <a:t>1.071E+301</a:t>
                          </a:r>
                          <a:endParaRPr lang="en-IN" sz="24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</a:rPr>
                            <a:t>INF</a:t>
                          </a:r>
                          <a:endParaRPr lang="en-IN" sz="24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2352355"/>
                      </a:ext>
                    </a:extLst>
                  </a:tr>
                  <a:tr h="8598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0" lang="en-I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0" lang="en-US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sz="24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</a:rPr>
                            <a:t>13.287</a:t>
                          </a:r>
                          <a:endParaRPr lang="en-IN" sz="24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0" lang="en-I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0" lang="en-US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sz="24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132870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0" lang="en-I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0" lang="en-US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0" lang="en-I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0" lang="en-US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</a:rPr>
                            <a:t>INF</a:t>
                          </a:r>
                          <a:endParaRPr lang="en-IN" sz="24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INF</a:t>
                          </a: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9214369"/>
                      </a:ext>
                    </a:extLst>
                  </a:tr>
                  <a:tr h="8598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0" lang="en-I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0" lang="en-US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sz="24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</a:rPr>
                            <a:t>16.609</a:t>
                          </a:r>
                          <a:endParaRPr lang="en-IN" sz="24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0" lang="en-I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0" lang="en-US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sz="24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1660900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0" lang="en-I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0" lang="en-US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0" lang="en-I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0" lang="en-US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INF</a:t>
                          </a: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INF</a:t>
                          </a: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3841849"/>
                      </a:ext>
                    </a:extLst>
                  </a:tr>
                  <a:tr h="8598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0" lang="en-I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0" lang="en-US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sz="24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</a:rPr>
                            <a:t>19.931</a:t>
                          </a:r>
                          <a:endParaRPr lang="en-IN" sz="24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0" lang="en-I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0" lang="en-US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sz="24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19931000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0" lang="en-I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0" lang="en-US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0" lang="en-I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0" lang="en-US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INF</a:t>
                          </a: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</a:rPr>
                            <a:t>INF</a:t>
                          </a:r>
                          <a:endParaRPr lang="en-IN" sz="24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39626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BF9A26D2-551E-49FE-A9E6-DB3466E08A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2031519"/>
                  </p:ext>
                </p:extLst>
              </p:nvPr>
            </p:nvGraphicFramePr>
            <p:xfrm>
              <a:off x="497150" y="577049"/>
              <a:ext cx="8148993" cy="6019062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1008621">
                      <a:extLst>
                        <a:ext uri="{9D8B030D-6E8A-4147-A177-3AD203B41FA5}">
                          <a16:colId xmlns:a16="http://schemas.microsoft.com/office/drawing/2014/main" val="3765073331"/>
                        </a:ext>
                      </a:extLst>
                    </a:gridCol>
                    <a:gridCol w="945769">
                      <a:extLst>
                        <a:ext uri="{9D8B030D-6E8A-4147-A177-3AD203B41FA5}">
                          <a16:colId xmlns:a16="http://schemas.microsoft.com/office/drawing/2014/main" val="1867246743"/>
                        </a:ext>
                      </a:extLst>
                    </a:gridCol>
                    <a:gridCol w="1049443">
                      <a:extLst>
                        <a:ext uri="{9D8B030D-6E8A-4147-A177-3AD203B41FA5}">
                          <a16:colId xmlns:a16="http://schemas.microsoft.com/office/drawing/2014/main" val="3415387324"/>
                        </a:ext>
                      </a:extLst>
                    </a:gridCol>
                    <a:gridCol w="1159794">
                      <a:extLst>
                        <a:ext uri="{9D8B030D-6E8A-4147-A177-3AD203B41FA5}">
                          <a16:colId xmlns:a16="http://schemas.microsoft.com/office/drawing/2014/main" val="4041947846"/>
                        </a:ext>
                      </a:extLst>
                    </a:gridCol>
                    <a:gridCol w="1145219">
                      <a:extLst>
                        <a:ext uri="{9D8B030D-6E8A-4147-A177-3AD203B41FA5}">
                          <a16:colId xmlns:a16="http://schemas.microsoft.com/office/drawing/2014/main" val="2726945754"/>
                        </a:ext>
                      </a:extLst>
                    </a:gridCol>
                    <a:gridCol w="782083">
                      <a:extLst>
                        <a:ext uri="{9D8B030D-6E8A-4147-A177-3AD203B41FA5}">
                          <a16:colId xmlns:a16="http://schemas.microsoft.com/office/drawing/2014/main" val="1481669002"/>
                        </a:ext>
                      </a:extLst>
                    </a:gridCol>
                    <a:gridCol w="1029032">
                      <a:extLst>
                        <a:ext uri="{9D8B030D-6E8A-4147-A177-3AD203B41FA5}">
                          <a16:colId xmlns:a16="http://schemas.microsoft.com/office/drawing/2014/main" val="3370004419"/>
                        </a:ext>
                      </a:extLst>
                    </a:gridCol>
                    <a:gridCol w="1029032">
                      <a:extLst>
                        <a:ext uri="{9D8B030D-6E8A-4147-A177-3AD203B41FA5}">
                          <a16:colId xmlns:a16="http://schemas.microsoft.com/office/drawing/2014/main" val="3395667628"/>
                        </a:ext>
                      </a:extLst>
                    </a:gridCol>
                  </a:tblGrid>
                  <a:tr h="8598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ysClr val="windowText" lastClr="000000"/>
                              </a:solidFill>
                            </a:rPr>
                            <a:t>n</a:t>
                          </a:r>
                          <a:endParaRPr lang="en-IN" sz="2400" b="1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7742" t="-4965" r="-657419" b="-622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ysClr val="windowText" lastClr="000000"/>
                              </a:solidFill>
                            </a:rPr>
                            <a:t>n</a:t>
                          </a:r>
                          <a:endParaRPr lang="en-IN" sz="2400" b="1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8639" t="-4965" r="-343455" b="-622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4362" t="-4965" r="-248936" b="-622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82031" t="-4965" r="-265625" b="-622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2308" t="-4965" r="-101183" b="-622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ysClr val="windowText" lastClr="000000"/>
                              </a:solidFill>
                            </a:rPr>
                            <a:t>n!</a:t>
                          </a:r>
                          <a:endParaRPr lang="en-IN" sz="2400" b="1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9423705"/>
                      </a:ext>
                    </a:extLst>
                  </a:tr>
                  <a:tr h="85986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2" t="-104225" r="-707229" b="-5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</a:rPr>
                            <a:t>3.321</a:t>
                          </a:r>
                          <a:endParaRPr lang="en-IN" sz="24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87209" t="-104225" r="-492442" b="-5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33.21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b">
                        <a:blipFill>
                          <a:blip r:embed="rId2"/>
                          <a:stretch>
                            <a:fillRect l="-682031" t="-104225" r="-265625" b="-5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</a:rPr>
                            <a:t>1024</a:t>
                          </a:r>
                          <a:endParaRPr lang="en-IN" sz="24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</a:rPr>
                            <a:t>3.628E+6</a:t>
                          </a:r>
                          <a:endParaRPr lang="en-IN" sz="24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5405102"/>
                      </a:ext>
                    </a:extLst>
                  </a:tr>
                  <a:tr h="85986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2" t="-205674" r="-707229" b="-4219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</a:rPr>
                            <a:t>6.643</a:t>
                          </a:r>
                          <a:endParaRPr lang="en-IN" sz="24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87209" t="-205674" r="-492442" b="-4219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664.3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10000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b">
                        <a:blipFill>
                          <a:blip r:embed="rId2"/>
                          <a:stretch>
                            <a:fillRect l="-682031" t="-205674" r="-265625" b="-4219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ysClr val="windowText" lastClr="000000"/>
                              </a:solidFill>
                            </a:rPr>
                            <a:t>1.26E</a:t>
                          </a:r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</a:rPr>
                            <a:t>+30</a:t>
                          </a:r>
                          <a:endParaRPr lang="en-IN" sz="24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</a:rPr>
                            <a:t>9.33E+157</a:t>
                          </a:r>
                          <a:endParaRPr lang="en-IN" sz="24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9830059"/>
                      </a:ext>
                    </a:extLst>
                  </a:tr>
                  <a:tr h="85986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2" t="-305674" r="-707229" b="-3219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</a:rPr>
                            <a:t>9.965</a:t>
                          </a:r>
                          <a:endParaRPr lang="en-IN" sz="24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87209" t="-305674" r="-492442" b="-3219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9965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1000000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b">
                        <a:blipFill>
                          <a:blip r:embed="rId2"/>
                          <a:stretch>
                            <a:fillRect l="-682031" t="-305674" r="-265625" b="-3219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</a:rPr>
                            <a:t>1.071E+301</a:t>
                          </a:r>
                          <a:endParaRPr lang="en-IN" sz="24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</a:rPr>
                            <a:t>INF</a:t>
                          </a:r>
                          <a:endParaRPr lang="en-IN" sz="24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2352355"/>
                      </a:ext>
                    </a:extLst>
                  </a:tr>
                  <a:tr h="85986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2" t="-405674" r="-707229" b="-2219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</a:rPr>
                            <a:t>13.287</a:t>
                          </a:r>
                          <a:endParaRPr lang="en-IN" sz="24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87209" t="-405674" r="-492442" b="-2219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132870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b">
                        <a:blipFill>
                          <a:blip r:embed="rId2"/>
                          <a:stretch>
                            <a:fillRect l="-364362" t="-405674" r="-248936" b="-2219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b">
                        <a:blipFill>
                          <a:blip r:embed="rId2"/>
                          <a:stretch>
                            <a:fillRect l="-682031" t="-405674" r="-265625" b="-2219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</a:rPr>
                            <a:t>INF</a:t>
                          </a:r>
                          <a:endParaRPr lang="en-IN" sz="24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INF</a:t>
                          </a: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9214369"/>
                      </a:ext>
                    </a:extLst>
                  </a:tr>
                  <a:tr h="85986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2" t="-502113" r="-707229" b="-1204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</a:rPr>
                            <a:t>16.609</a:t>
                          </a:r>
                          <a:endParaRPr lang="en-IN" sz="24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87209" t="-502113" r="-492442" b="-1204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1660900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b">
                        <a:blipFill>
                          <a:blip r:embed="rId2"/>
                          <a:stretch>
                            <a:fillRect l="-364362" t="-502113" r="-248936" b="-1204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b">
                        <a:blipFill>
                          <a:blip r:embed="rId2"/>
                          <a:stretch>
                            <a:fillRect l="-682031" t="-502113" r="-265625" b="-1204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INF</a:t>
                          </a: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INF</a:t>
                          </a: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3841849"/>
                      </a:ext>
                    </a:extLst>
                  </a:tr>
                  <a:tr h="85986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2" t="-606383" r="-707229" b="-212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</a:rPr>
                            <a:t>19.931</a:t>
                          </a:r>
                          <a:endParaRPr lang="en-IN" sz="24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87209" t="-606383" r="-492442" b="-212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19931000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b">
                        <a:blipFill>
                          <a:blip r:embed="rId2"/>
                          <a:stretch>
                            <a:fillRect l="-364362" t="-606383" r="-248936" b="-212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b">
                        <a:blipFill>
                          <a:blip r:embed="rId2"/>
                          <a:stretch>
                            <a:fillRect l="-682031" t="-606383" r="-265625" b="-212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INF</a:t>
                          </a: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</a:rPr>
                            <a:t>INF</a:t>
                          </a:r>
                          <a:endParaRPr lang="en-IN" sz="24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396260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94231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2">
            <a:extLst>
              <a:ext uri="{FF2B5EF4-FFF2-40B4-BE49-F238E27FC236}">
                <a16:creationId xmlns:a16="http://schemas.microsoft.com/office/drawing/2014/main" id="{8E49AE37-14CC-4167-A6FC-A26E4514F81E}"/>
              </a:ext>
            </a:extLst>
          </p:cNvPr>
          <p:cNvGrpSpPr/>
          <p:nvPr/>
        </p:nvGrpSpPr>
        <p:grpSpPr>
          <a:xfrm>
            <a:off x="852255" y="1313706"/>
            <a:ext cx="6966751" cy="4837566"/>
            <a:chOff x="762000" y="739140"/>
            <a:chExt cx="7696200" cy="6024880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D8526519-3744-4C69-ABB9-839BCC29247C}"/>
                </a:ext>
              </a:extLst>
            </p:cNvPr>
            <p:cNvSpPr/>
            <p:nvPr/>
          </p:nvSpPr>
          <p:spPr>
            <a:xfrm>
              <a:off x="762000" y="739140"/>
              <a:ext cx="7696200" cy="31485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F079A27C-6668-4FE2-899D-C4CE92548D52}"/>
                </a:ext>
              </a:extLst>
            </p:cNvPr>
            <p:cNvSpPr/>
            <p:nvPr/>
          </p:nvSpPr>
          <p:spPr>
            <a:xfrm>
              <a:off x="4724400" y="3886200"/>
              <a:ext cx="3733800" cy="28773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C8465E-BC5D-4F8E-A69F-7A0829AE6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94B52-F5B5-4106-A035-BB5AB2B1383B}" type="slidenum">
              <a:rPr lang="en-IN" smtClean="0"/>
              <a:t>26</a:t>
            </a:fld>
            <a:endParaRPr lang="en-IN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DC754609-C998-427A-93DA-95DB5EC4E703}"/>
              </a:ext>
            </a:extLst>
          </p:cNvPr>
          <p:cNvSpPr txBox="1">
            <a:spLocks/>
          </p:cNvSpPr>
          <p:nvPr/>
        </p:nvSpPr>
        <p:spPr>
          <a:xfrm>
            <a:off x="0" y="6436311"/>
            <a:ext cx="9144000" cy="42168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Prepared by: Dr.Vandana B.S , MCA, VCET, Puttur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444AD106-D438-4A1B-BE78-B3920CF2B65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137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4:Data Structures with Algorithms- 20MCA11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497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AE546135-D25E-4D26-8733-9D8402B6DC56}"/>
              </a:ext>
            </a:extLst>
          </p:cNvPr>
          <p:cNvSpPr txBox="1">
            <a:spLocks/>
          </p:cNvSpPr>
          <p:nvPr/>
        </p:nvSpPr>
        <p:spPr>
          <a:xfrm>
            <a:off x="1019807" y="1089406"/>
            <a:ext cx="4253528" cy="50526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200" spc="-10"/>
              <a:t>Analysis</a:t>
            </a:r>
            <a:r>
              <a:rPr lang="en-IN" sz="3200" spc="-30"/>
              <a:t> </a:t>
            </a:r>
            <a:r>
              <a:rPr lang="en-IN" sz="3200" spc="-15"/>
              <a:t>Framework</a:t>
            </a:r>
            <a:endParaRPr lang="en-IN" sz="3200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26260D5D-C432-41AA-AC8A-44C8E67ED2AF}"/>
              </a:ext>
            </a:extLst>
          </p:cNvPr>
          <p:cNvSpPr txBox="1"/>
          <p:nvPr/>
        </p:nvSpPr>
        <p:spPr>
          <a:xfrm>
            <a:off x="1134798" y="1995937"/>
            <a:ext cx="5114333" cy="1570943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30" dirty="0">
                <a:cs typeface="Carlito"/>
              </a:rPr>
              <a:t>Worst-Case</a:t>
            </a:r>
            <a:endParaRPr sz="2800" dirty="0"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cs typeface="Carlito"/>
              </a:rPr>
              <a:t>Best-Case</a:t>
            </a:r>
            <a:endParaRPr sz="2800" dirty="0"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20" dirty="0">
                <a:cs typeface="Carlito"/>
              </a:rPr>
              <a:t>Average-Case</a:t>
            </a:r>
            <a:r>
              <a:rPr sz="2800" spc="-40" dirty="0">
                <a:cs typeface="Carlito"/>
              </a:rPr>
              <a:t> </a:t>
            </a:r>
            <a:r>
              <a:rPr sz="2800" spc="-20" dirty="0">
                <a:cs typeface="Carlito"/>
              </a:rPr>
              <a:t>Efficiencies</a:t>
            </a:r>
            <a:endParaRPr sz="2800" dirty="0">
              <a:cs typeface="Carlito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05549D14-1333-43B2-9E6F-74071D9F50DC}"/>
              </a:ext>
            </a:extLst>
          </p:cNvPr>
          <p:cNvSpPr/>
          <p:nvPr/>
        </p:nvSpPr>
        <p:spPr>
          <a:xfrm>
            <a:off x="1134798" y="3898098"/>
            <a:ext cx="6352197" cy="19021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E2694E-3A26-422F-ACFB-6E52E95B3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94B52-F5B5-4106-A035-BB5AB2B1383B}" type="slidenum">
              <a:rPr lang="en-IN" smtClean="0"/>
              <a:t>27</a:t>
            </a:fld>
            <a:endParaRPr lang="en-IN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E6CDA01D-A7D9-49B2-9860-41AF264F7045}"/>
              </a:ext>
            </a:extLst>
          </p:cNvPr>
          <p:cNvSpPr txBox="1">
            <a:spLocks/>
          </p:cNvSpPr>
          <p:nvPr/>
        </p:nvSpPr>
        <p:spPr>
          <a:xfrm>
            <a:off x="0" y="6436311"/>
            <a:ext cx="9144000" cy="42168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Prepared by: Dr.Vandana B.S , MCA, VCET, Puttur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ADE0965B-C8DD-48E8-8822-5C3701CBBA3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137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4:Data Structures with Algorithms- 20MCA11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363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C1749A05-BA7B-4A3F-989B-3AC80C5986AF}"/>
              </a:ext>
            </a:extLst>
          </p:cNvPr>
          <p:cNvSpPr txBox="1">
            <a:spLocks/>
          </p:cNvSpPr>
          <p:nvPr/>
        </p:nvSpPr>
        <p:spPr>
          <a:xfrm>
            <a:off x="3374880" y="1169507"/>
            <a:ext cx="1871980" cy="51371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200" spc="-50" dirty="0"/>
              <a:t>Worst</a:t>
            </a:r>
            <a:r>
              <a:rPr lang="en-IN" sz="3200" spc="-80" dirty="0"/>
              <a:t> </a:t>
            </a:r>
            <a:r>
              <a:rPr lang="en-IN" sz="3200" spc="-5" dirty="0"/>
              <a:t>Case</a:t>
            </a:r>
            <a:endParaRPr lang="en-IN" sz="3200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5B3D4B9F-3EC4-4960-A306-FA8D3ADC650E}"/>
              </a:ext>
            </a:extLst>
          </p:cNvPr>
          <p:cNvSpPr txBox="1"/>
          <p:nvPr/>
        </p:nvSpPr>
        <p:spPr>
          <a:xfrm>
            <a:off x="291803" y="1886205"/>
            <a:ext cx="8399436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b="1" u="heavy" spc="-5" dirty="0">
                <a:uFill>
                  <a:solidFill>
                    <a:srgbClr val="000000"/>
                  </a:solidFill>
                </a:uFill>
                <a:cs typeface="Carlito"/>
              </a:rPr>
              <a:t>Definition:</a:t>
            </a:r>
            <a:r>
              <a:rPr sz="2200" b="1" spc="-5" dirty="0">
                <a:cs typeface="Carlito"/>
              </a:rPr>
              <a:t> </a:t>
            </a:r>
            <a:r>
              <a:rPr sz="2200" spc="-5" dirty="0">
                <a:cs typeface="Carlito"/>
              </a:rPr>
              <a:t>The </a:t>
            </a:r>
            <a:r>
              <a:rPr sz="2200" b="1" spc="-10" dirty="0">
                <a:cs typeface="Carlito"/>
              </a:rPr>
              <a:t>worst-case </a:t>
            </a:r>
            <a:r>
              <a:rPr sz="2200" b="1" spc="-5" dirty="0">
                <a:cs typeface="Carlito"/>
              </a:rPr>
              <a:t>efficiency </a:t>
            </a:r>
            <a:r>
              <a:rPr sz="2200" spc="-5" dirty="0">
                <a:cs typeface="Carlito"/>
              </a:rPr>
              <a:t>of </a:t>
            </a:r>
            <a:r>
              <a:rPr sz="2200" dirty="0">
                <a:cs typeface="Carlito"/>
              </a:rPr>
              <a:t>an </a:t>
            </a:r>
            <a:r>
              <a:rPr sz="2200" spc="-5" dirty="0">
                <a:cs typeface="Carlito"/>
              </a:rPr>
              <a:t>algorithm is its  </a:t>
            </a:r>
            <a:r>
              <a:rPr sz="2200" spc="-10" dirty="0">
                <a:cs typeface="Carlito"/>
              </a:rPr>
              <a:t>efficiency </a:t>
            </a:r>
            <a:r>
              <a:rPr sz="2200" spc="-20" dirty="0">
                <a:cs typeface="Carlito"/>
              </a:rPr>
              <a:t>for </a:t>
            </a:r>
            <a:r>
              <a:rPr sz="2200" spc="-5" dirty="0">
                <a:cs typeface="Carlito"/>
              </a:rPr>
              <a:t>the </a:t>
            </a:r>
            <a:r>
              <a:rPr sz="2200" spc="-15" dirty="0">
                <a:cs typeface="Carlito"/>
              </a:rPr>
              <a:t>worst-case </a:t>
            </a:r>
            <a:r>
              <a:rPr sz="2200" spc="-5" dirty="0">
                <a:cs typeface="Carlito"/>
              </a:rPr>
              <a:t>input of </a:t>
            </a:r>
            <a:r>
              <a:rPr sz="2200" spc="-15" dirty="0">
                <a:solidFill>
                  <a:srgbClr val="FF0000"/>
                </a:solidFill>
                <a:cs typeface="Carlito"/>
              </a:rPr>
              <a:t>size </a:t>
            </a:r>
            <a:r>
              <a:rPr sz="2200" dirty="0">
                <a:solidFill>
                  <a:srgbClr val="FF0000"/>
                </a:solidFill>
                <a:cs typeface="Carlito"/>
              </a:rPr>
              <a:t>n</a:t>
            </a:r>
            <a:r>
              <a:rPr sz="2200" dirty="0">
                <a:cs typeface="Carlito"/>
              </a:rPr>
              <a:t>, </a:t>
            </a:r>
            <a:r>
              <a:rPr sz="2200" spc="-20" dirty="0">
                <a:cs typeface="Carlito"/>
              </a:rPr>
              <a:t>for </a:t>
            </a:r>
            <a:r>
              <a:rPr sz="2200" spc="-5" dirty="0">
                <a:cs typeface="Carlito"/>
              </a:rPr>
              <a:t>which the </a:t>
            </a:r>
            <a:r>
              <a:rPr sz="2200" spc="-5" dirty="0">
                <a:solidFill>
                  <a:srgbClr val="FF0000"/>
                </a:solidFill>
                <a:cs typeface="Carlito"/>
              </a:rPr>
              <a:t> algorithm runs the </a:t>
            </a:r>
            <a:r>
              <a:rPr sz="2200" spc="-15" dirty="0">
                <a:solidFill>
                  <a:srgbClr val="FF0000"/>
                </a:solidFill>
                <a:cs typeface="Carlito"/>
              </a:rPr>
              <a:t>longest </a:t>
            </a:r>
            <a:r>
              <a:rPr sz="2200" spc="-5" dirty="0">
                <a:solidFill>
                  <a:srgbClr val="FF0000"/>
                </a:solidFill>
                <a:cs typeface="Carlito"/>
              </a:rPr>
              <a:t>among </a:t>
            </a:r>
            <a:r>
              <a:rPr sz="2200" dirty="0">
                <a:solidFill>
                  <a:srgbClr val="FF0000"/>
                </a:solidFill>
                <a:cs typeface="Carlito"/>
              </a:rPr>
              <a:t>all </a:t>
            </a:r>
            <a:r>
              <a:rPr sz="2200" spc="-5" dirty="0">
                <a:solidFill>
                  <a:srgbClr val="FF0000"/>
                </a:solidFill>
                <a:cs typeface="Carlito"/>
              </a:rPr>
              <a:t>possible inputs </a:t>
            </a:r>
            <a:r>
              <a:rPr sz="2200" spc="-5" dirty="0">
                <a:cs typeface="Carlito"/>
              </a:rPr>
              <a:t>of </a:t>
            </a:r>
            <a:r>
              <a:rPr sz="2200" spc="-10" dirty="0">
                <a:cs typeface="Carlito"/>
              </a:rPr>
              <a:t>that  </a:t>
            </a:r>
            <a:r>
              <a:rPr sz="2200" spc="-15" dirty="0">
                <a:cs typeface="Carlito"/>
              </a:rPr>
              <a:t>size.</a:t>
            </a:r>
            <a:endParaRPr sz="2200" dirty="0">
              <a:cs typeface="Carlito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36BBD043-1DAB-4AC3-99BD-99B669067008}"/>
              </a:ext>
            </a:extLst>
          </p:cNvPr>
          <p:cNvSpPr/>
          <p:nvPr/>
        </p:nvSpPr>
        <p:spPr>
          <a:xfrm>
            <a:off x="728708" y="3143711"/>
            <a:ext cx="7164324" cy="3125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E45135-6A8C-452A-99AD-E8B59F2E5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94B52-F5B5-4106-A035-BB5AB2B1383B}" type="slidenum">
              <a:rPr lang="en-IN" smtClean="0"/>
              <a:t>28</a:t>
            </a:fld>
            <a:endParaRPr lang="en-IN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25DFEA9B-5769-467F-8043-F5DE51E9C1CD}"/>
              </a:ext>
            </a:extLst>
          </p:cNvPr>
          <p:cNvSpPr txBox="1">
            <a:spLocks/>
          </p:cNvSpPr>
          <p:nvPr/>
        </p:nvSpPr>
        <p:spPr>
          <a:xfrm>
            <a:off x="0" y="6436311"/>
            <a:ext cx="9144000" cy="42168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Prepared by: Dr.Vandana B.S , MCA, VCET, Puttur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9334B4A3-B6DC-4D1D-BEA2-0674AA60B64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137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4:Data Structures with Algorithms- 20MCA11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442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985EC1DD-1823-4FC6-BE64-9162FA619F68}"/>
              </a:ext>
            </a:extLst>
          </p:cNvPr>
          <p:cNvSpPr txBox="1">
            <a:spLocks/>
          </p:cNvSpPr>
          <p:nvPr/>
        </p:nvSpPr>
        <p:spPr>
          <a:xfrm>
            <a:off x="3044460" y="1099503"/>
            <a:ext cx="3055078" cy="382156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IN" sz="2400" spc="-15" dirty="0"/>
              <a:t>Best</a:t>
            </a:r>
            <a:r>
              <a:rPr lang="en-IN" sz="2400" spc="-90" dirty="0"/>
              <a:t> </a:t>
            </a:r>
            <a:r>
              <a:rPr lang="en-IN" sz="2400" spc="-5" dirty="0"/>
              <a:t>Case</a:t>
            </a:r>
            <a:endParaRPr lang="en-IN" sz="2400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734C2E6D-53F6-4FAD-AD2F-D3DBD30BE77F}"/>
              </a:ext>
            </a:extLst>
          </p:cNvPr>
          <p:cNvSpPr txBox="1"/>
          <p:nvPr/>
        </p:nvSpPr>
        <p:spPr>
          <a:xfrm>
            <a:off x="655788" y="1613407"/>
            <a:ext cx="7995414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b="1" u="heavy" spc="-5" dirty="0">
                <a:uFill>
                  <a:solidFill>
                    <a:srgbClr val="000000"/>
                  </a:solidFill>
                </a:uFill>
                <a:cs typeface="Carlito"/>
              </a:rPr>
              <a:t>Definition:</a:t>
            </a:r>
            <a:r>
              <a:rPr sz="2200" b="1" spc="-5" dirty="0">
                <a:cs typeface="Carlito"/>
              </a:rPr>
              <a:t> </a:t>
            </a:r>
            <a:r>
              <a:rPr sz="2200" spc="-5" dirty="0">
                <a:cs typeface="Carlito"/>
              </a:rPr>
              <a:t>The </a:t>
            </a:r>
            <a:r>
              <a:rPr sz="2200" b="1" spc="-10" dirty="0">
                <a:cs typeface="Carlito"/>
              </a:rPr>
              <a:t>best-case </a:t>
            </a:r>
            <a:r>
              <a:rPr sz="2200" b="1" spc="-5" dirty="0">
                <a:cs typeface="Carlito"/>
              </a:rPr>
              <a:t>efficiency </a:t>
            </a:r>
            <a:r>
              <a:rPr sz="2200" spc="-5" dirty="0">
                <a:cs typeface="Carlito"/>
              </a:rPr>
              <a:t>of </a:t>
            </a:r>
            <a:r>
              <a:rPr sz="2200" dirty="0">
                <a:cs typeface="Carlito"/>
              </a:rPr>
              <a:t>an </a:t>
            </a:r>
            <a:r>
              <a:rPr sz="2200" spc="-5" dirty="0">
                <a:cs typeface="Carlito"/>
              </a:rPr>
              <a:t>algorithm is its  </a:t>
            </a:r>
            <a:r>
              <a:rPr sz="2200" spc="-10" dirty="0">
                <a:cs typeface="Carlito"/>
              </a:rPr>
              <a:t>efficiency </a:t>
            </a:r>
            <a:r>
              <a:rPr sz="2200" spc="-20" dirty="0">
                <a:cs typeface="Carlito"/>
              </a:rPr>
              <a:t>for </a:t>
            </a:r>
            <a:r>
              <a:rPr sz="2200" spc="-5" dirty="0">
                <a:cs typeface="Carlito"/>
              </a:rPr>
              <a:t>the best-case input of </a:t>
            </a:r>
            <a:r>
              <a:rPr sz="2200" spc="-15" dirty="0">
                <a:solidFill>
                  <a:srgbClr val="FF0000"/>
                </a:solidFill>
                <a:cs typeface="Carlito"/>
              </a:rPr>
              <a:t>size </a:t>
            </a:r>
            <a:r>
              <a:rPr sz="2200" dirty="0">
                <a:solidFill>
                  <a:srgbClr val="FF0000"/>
                </a:solidFill>
                <a:cs typeface="Carlito"/>
              </a:rPr>
              <a:t>n</a:t>
            </a:r>
            <a:r>
              <a:rPr sz="2200" dirty="0">
                <a:cs typeface="Carlito"/>
              </a:rPr>
              <a:t>, </a:t>
            </a:r>
            <a:r>
              <a:rPr sz="2200" spc="-20" dirty="0">
                <a:cs typeface="Carlito"/>
              </a:rPr>
              <a:t>for </a:t>
            </a:r>
            <a:r>
              <a:rPr sz="2200" spc="-5" dirty="0">
                <a:cs typeface="Carlito"/>
              </a:rPr>
              <a:t>which the </a:t>
            </a:r>
            <a:r>
              <a:rPr sz="2200" spc="-5" dirty="0">
                <a:solidFill>
                  <a:srgbClr val="FF0000"/>
                </a:solidFill>
                <a:cs typeface="Carlito"/>
              </a:rPr>
              <a:t> algorithm runs the </a:t>
            </a:r>
            <a:r>
              <a:rPr sz="2200" spc="-20" dirty="0">
                <a:solidFill>
                  <a:srgbClr val="FF0000"/>
                </a:solidFill>
                <a:cs typeface="Carlito"/>
              </a:rPr>
              <a:t>fastest </a:t>
            </a:r>
            <a:r>
              <a:rPr sz="2200" spc="-5" dirty="0">
                <a:solidFill>
                  <a:srgbClr val="FF0000"/>
                </a:solidFill>
                <a:cs typeface="Carlito"/>
              </a:rPr>
              <a:t>among </a:t>
            </a:r>
            <a:r>
              <a:rPr sz="2200" dirty="0">
                <a:solidFill>
                  <a:srgbClr val="FF0000"/>
                </a:solidFill>
                <a:cs typeface="Carlito"/>
              </a:rPr>
              <a:t>all </a:t>
            </a:r>
            <a:r>
              <a:rPr sz="2200" spc="-5" dirty="0">
                <a:solidFill>
                  <a:srgbClr val="FF0000"/>
                </a:solidFill>
                <a:cs typeface="Carlito"/>
              </a:rPr>
              <a:t>possible inputs </a:t>
            </a:r>
            <a:r>
              <a:rPr sz="2200" spc="-5" dirty="0">
                <a:cs typeface="Carlito"/>
              </a:rPr>
              <a:t>of </a:t>
            </a:r>
            <a:r>
              <a:rPr sz="2200" spc="-10" dirty="0">
                <a:cs typeface="Carlito"/>
              </a:rPr>
              <a:t>that  </a:t>
            </a:r>
            <a:r>
              <a:rPr sz="2200" spc="-15" dirty="0">
                <a:cs typeface="Carlito"/>
              </a:rPr>
              <a:t>size.</a:t>
            </a:r>
            <a:endParaRPr sz="2200" dirty="0">
              <a:cs typeface="Carlito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7E2763A4-4426-4D6B-9AC9-45DC09E7FF6A}"/>
              </a:ext>
            </a:extLst>
          </p:cNvPr>
          <p:cNvSpPr/>
          <p:nvPr/>
        </p:nvSpPr>
        <p:spPr>
          <a:xfrm>
            <a:off x="1100831" y="3089428"/>
            <a:ext cx="6729274" cy="28941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8B4843-41A3-48A2-AF64-4D817A6C4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94B52-F5B5-4106-A035-BB5AB2B1383B}" type="slidenum">
              <a:rPr lang="en-IN" smtClean="0"/>
              <a:t>29</a:t>
            </a:fld>
            <a:endParaRPr lang="en-IN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3711320D-5F71-4A3F-A18B-EC716FEB4448}"/>
              </a:ext>
            </a:extLst>
          </p:cNvPr>
          <p:cNvSpPr txBox="1">
            <a:spLocks/>
          </p:cNvSpPr>
          <p:nvPr/>
        </p:nvSpPr>
        <p:spPr>
          <a:xfrm>
            <a:off x="0" y="6436311"/>
            <a:ext cx="9144000" cy="42168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Prepared by: Dr.Vandana B.S , MCA, VCET, Puttur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9C579037-2FB4-4E9A-B550-95D8CC47BE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137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4:Data Structures with Algorithms- 20MCA11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453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>
            <a:extLst>
              <a:ext uri="{FF2B5EF4-FFF2-40B4-BE49-F238E27FC236}">
                <a16:creationId xmlns:a16="http://schemas.microsoft.com/office/drawing/2014/main" id="{06CAA4BC-FC7D-4378-8728-30B9DF280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0" y="6210300"/>
            <a:ext cx="3429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 algn="l" eaLnBrk="1" hangingPunct="1"/>
            <a:r>
              <a:rPr lang="en-US" altLang="en-US" sz="800">
                <a:latin typeface="Arial" panose="020B0604020202020204" pitchFamily="34" charset="0"/>
              </a:rPr>
              <a:t>Copyright © 2007 Pearson Addison-Wesley. All rights reserved.</a:t>
            </a:r>
            <a:endParaRPr lang="en-US" altLang="en-US" sz="900">
              <a:latin typeface="Arial" panose="020B0604020202020204" pitchFamily="34" charset="0"/>
            </a:endParaRPr>
          </a:p>
        </p:txBody>
      </p:sp>
      <p:sp>
        <p:nvSpPr>
          <p:cNvPr id="225283" name="Rectangle 3">
            <a:extLst>
              <a:ext uri="{FF2B5EF4-FFF2-40B4-BE49-F238E27FC236}">
                <a16:creationId xmlns:a16="http://schemas.microsoft.com/office/drawing/2014/main" id="{DC21DABC-BDE4-4A9E-9FF8-DB300CEDD6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43000"/>
            <a:ext cx="36576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2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defRPr>
            </a:lvl1pPr>
            <a:lvl2pPr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defRPr>
            </a:lvl2pPr>
            <a:lvl3pPr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defRPr>
            </a:lvl3pPr>
            <a:lvl4pPr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defRPr>
            </a:lvl4pPr>
            <a:lvl5pPr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4600">
                <a:latin typeface="B Frutiger Bold" pitchFamily="-124" charset="0"/>
              </a:rPr>
              <a:t>Chapter 1</a:t>
            </a:r>
            <a:endParaRPr lang="en-US" altLang="en-US" sz="3100">
              <a:latin typeface="B Frutiger Bold" pitchFamily="-124" charset="0"/>
            </a:endParaRPr>
          </a:p>
        </p:txBody>
      </p:sp>
      <p:pic>
        <p:nvPicPr>
          <p:cNvPr id="225284" name="Picture 4">
            <a:extLst>
              <a:ext uri="{FF2B5EF4-FFF2-40B4-BE49-F238E27FC236}">
                <a16:creationId xmlns:a16="http://schemas.microsoft.com/office/drawing/2014/main" id="{2AA6FC20-6ED7-405A-AA5C-0FCC0FB32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43" y="4741863"/>
            <a:ext cx="684213" cy="83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285" name="Rectangle 5">
            <a:extLst>
              <a:ext uri="{FF2B5EF4-FFF2-40B4-BE49-F238E27FC236}">
                <a16:creationId xmlns:a16="http://schemas.microsoft.com/office/drawing/2014/main" id="{6F281C5D-6532-42ED-AFC8-6050E32DA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514600"/>
            <a:ext cx="3505200" cy="222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2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Ins="0"/>
          <a:lstStyle>
            <a:lvl1pPr>
              <a:spcBef>
                <a:spcPct val="20000"/>
              </a:spcBef>
              <a:buClr>
                <a:srgbClr val="A50021"/>
              </a:buClr>
              <a:buSzPct val="75000"/>
              <a:buFont typeface="Monotype Sorts" pitchFamily="2" charset="2"/>
              <a:defRPr kumimoji="1" sz="2400" b="1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defRPr>
            </a:lvl1pPr>
            <a:lvl2pPr>
              <a:spcBef>
                <a:spcPct val="20000"/>
              </a:spcBef>
              <a:buClr>
                <a:srgbClr val="A50021"/>
              </a:buClr>
              <a:defRPr kumimoji="1" sz="2000" b="1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defRPr>
            </a:lvl2pPr>
            <a:lvl3pPr>
              <a:spcBef>
                <a:spcPct val="20000"/>
              </a:spcBef>
              <a:buClr>
                <a:srgbClr val="A50021"/>
              </a:buClr>
              <a:defRPr kumimoji="1" b="1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defRPr>
            </a:lvl3pPr>
            <a:lvl4pPr>
              <a:spcBef>
                <a:spcPct val="20000"/>
              </a:spcBef>
              <a:buClr>
                <a:srgbClr val="A50021"/>
              </a:buClr>
              <a:defRPr kumimoji="1" b="1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defRPr>
            </a:lvl4pPr>
            <a:lvl5pPr>
              <a:spcBef>
                <a:spcPct val="20000"/>
              </a:spcBef>
              <a:buClr>
                <a:srgbClr val="A50021"/>
              </a:buClr>
              <a:defRPr kumimoji="1" b="1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defRPr>
            </a:lvl5pPr>
            <a:lvl6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defRPr kumimoji="1" b="1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defRPr>
            </a:lvl6pPr>
            <a:lvl7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defRPr kumimoji="1" b="1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defRPr>
            </a:lvl7pPr>
            <a:lvl8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defRPr kumimoji="1" b="1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defRPr>
            </a:lvl8pPr>
            <a:lvl9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defRPr kumimoji="1" b="1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2800"/>
              <a:t>Introduction</a:t>
            </a:r>
            <a:endParaRPr lang="en-US" altLang="en-US"/>
          </a:p>
        </p:txBody>
      </p:sp>
      <p:pic>
        <p:nvPicPr>
          <p:cNvPr id="225286" name="Picture 6">
            <a:extLst>
              <a:ext uri="{FF2B5EF4-FFF2-40B4-BE49-F238E27FC236}">
                <a16:creationId xmlns:a16="http://schemas.microsoft.com/office/drawing/2014/main" id="{56B86F2A-5C8F-4B97-8856-80C04DE78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525" y="586682"/>
            <a:ext cx="4689475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7DC161FC-251F-405C-825C-1B39B0F8A1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137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4:Data Structures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withAlgorithms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- 20MCA11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ED1DCA6-A793-481C-84D6-A65C3E3A7D59}"/>
              </a:ext>
            </a:extLst>
          </p:cNvPr>
          <p:cNvSpPr txBox="1">
            <a:spLocks/>
          </p:cNvSpPr>
          <p:nvPr/>
        </p:nvSpPr>
        <p:spPr>
          <a:xfrm>
            <a:off x="0" y="6436311"/>
            <a:ext cx="9144000" cy="42168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Prepared by: Dr.Vandana B.S , MCA, VCET, Puttur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8241B900-3FF3-440E-92D2-5B1B5160899D}"/>
              </a:ext>
            </a:extLst>
          </p:cNvPr>
          <p:cNvSpPr txBox="1">
            <a:spLocks/>
          </p:cNvSpPr>
          <p:nvPr/>
        </p:nvSpPr>
        <p:spPr>
          <a:xfrm>
            <a:off x="2715407" y="1012867"/>
            <a:ext cx="2008505" cy="46799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900" spc="-25" dirty="0"/>
              <a:t>Average</a:t>
            </a:r>
            <a:r>
              <a:rPr lang="en-IN" sz="2900" spc="-114" dirty="0"/>
              <a:t> </a:t>
            </a:r>
            <a:r>
              <a:rPr lang="en-IN" sz="2900" spc="-5" dirty="0"/>
              <a:t>Case</a:t>
            </a:r>
            <a:endParaRPr lang="en-IN" sz="2900" dirty="0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ACE164F6-DBB5-408F-9E7A-6B8D23ED4950}"/>
              </a:ext>
            </a:extLst>
          </p:cNvPr>
          <p:cNvSpPr txBox="1"/>
          <p:nvPr/>
        </p:nvSpPr>
        <p:spPr>
          <a:xfrm>
            <a:off x="544511" y="1710357"/>
            <a:ext cx="8054975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b="1" spc="-5" dirty="0">
                <a:cs typeface="Carlito"/>
              </a:rPr>
              <a:t>Definition: </a:t>
            </a:r>
            <a:r>
              <a:rPr sz="2200" spc="-5" dirty="0">
                <a:cs typeface="Carlito"/>
              </a:rPr>
              <a:t>the </a:t>
            </a:r>
            <a:r>
              <a:rPr sz="2200" b="1" spc="-15" dirty="0">
                <a:cs typeface="Carlito"/>
              </a:rPr>
              <a:t>average-case </a:t>
            </a:r>
            <a:r>
              <a:rPr sz="2200" b="1" spc="-10" dirty="0">
                <a:cs typeface="Carlito"/>
              </a:rPr>
              <a:t>complexity </a:t>
            </a:r>
            <a:r>
              <a:rPr sz="2200" spc="-5" dirty="0">
                <a:cs typeface="Carlito"/>
              </a:rPr>
              <a:t>of </a:t>
            </a:r>
            <a:r>
              <a:rPr sz="2200" dirty="0">
                <a:cs typeface="Carlito"/>
              </a:rPr>
              <a:t>an </a:t>
            </a:r>
            <a:r>
              <a:rPr sz="2200" spc="-5" dirty="0">
                <a:cs typeface="Carlito"/>
              </a:rPr>
              <a:t>algorithm is the  </a:t>
            </a:r>
            <a:r>
              <a:rPr sz="2200" spc="-10" dirty="0">
                <a:cs typeface="Carlito"/>
              </a:rPr>
              <a:t>amount </a:t>
            </a:r>
            <a:r>
              <a:rPr sz="2200" spc="-5" dirty="0">
                <a:cs typeface="Carlito"/>
              </a:rPr>
              <a:t>of time used </a:t>
            </a:r>
            <a:r>
              <a:rPr sz="2200" spc="-10" dirty="0">
                <a:cs typeface="Carlito"/>
              </a:rPr>
              <a:t>by </a:t>
            </a:r>
            <a:r>
              <a:rPr sz="2200" spc="-5" dirty="0">
                <a:cs typeface="Carlito"/>
              </a:rPr>
              <a:t>the algorithm, </a:t>
            </a:r>
            <a:r>
              <a:rPr sz="2200" spc="-20" dirty="0">
                <a:solidFill>
                  <a:srgbClr val="FF0000"/>
                </a:solidFill>
                <a:cs typeface="Carlito"/>
              </a:rPr>
              <a:t>averaged </a:t>
            </a:r>
            <a:r>
              <a:rPr sz="2200" spc="-15" dirty="0">
                <a:solidFill>
                  <a:srgbClr val="FF0000"/>
                </a:solidFill>
                <a:cs typeface="Carlito"/>
              </a:rPr>
              <a:t>over </a:t>
            </a:r>
            <a:r>
              <a:rPr sz="2200" dirty="0">
                <a:solidFill>
                  <a:srgbClr val="FF0000"/>
                </a:solidFill>
                <a:cs typeface="Carlito"/>
              </a:rPr>
              <a:t>all  </a:t>
            </a:r>
            <a:r>
              <a:rPr sz="2200" spc="-5" dirty="0">
                <a:solidFill>
                  <a:srgbClr val="FF0000"/>
                </a:solidFill>
                <a:cs typeface="Carlito"/>
              </a:rPr>
              <a:t>possible</a:t>
            </a:r>
            <a:r>
              <a:rPr sz="2200" spc="-20" dirty="0">
                <a:solidFill>
                  <a:srgbClr val="FF0000"/>
                </a:solidFill>
                <a:cs typeface="Carlito"/>
              </a:rPr>
              <a:t> </a:t>
            </a:r>
            <a:r>
              <a:rPr sz="2200" spc="-5" dirty="0">
                <a:solidFill>
                  <a:srgbClr val="FF0000"/>
                </a:solidFill>
                <a:cs typeface="Carlito"/>
              </a:rPr>
              <a:t>inputs.</a:t>
            </a:r>
            <a:endParaRPr sz="2200" dirty="0">
              <a:cs typeface="Carlito"/>
            </a:endParaRPr>
          </a:p>
        </p:txBody>
      </p:sp>
      <p:grpSp>
        <p:nvGrpSpPr>
          <p:cNvPr id="11" name="object 4">
            <a:extLst>
              <a:ext uri="{FF2B5EF4-FFF2-40B4-BE49-F238E27FC236}">
                <a16:creationId xmlns:a16="http://schemas.microsoft.com/office/drawing/2014/main" id="{42D4B2B1-4AEE-453E-86A6-417441977BDE}"/>
              </a:ext>
            </a:extLst>
          </p:cNvPr>
          <p:cNvGrpSpPr/>
          <p:nvPr/>
        </p:nvGrpSpPr>
        <p:grpSpPr>
          <a:xfrm>
            <a:off x="1233995" y="2918270"/>
            <a:ext cx="6416022" cy="3347937"/>
            <a:chOff x="914400" y="2895600"/>
            <a:chExt cx="8688705" cy="3914140"/>
          </a:xfrm>
        </p:grpSpPr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3E4057EA-E25E-4660-9131-B788F71EADB7}"/>
                </a:ext>
              </a:extLst>
            </p:cNvPr>
            <p:cNvSpPr/>
            <p:nvPr/>
          </p:nvSpPr>
          <p:spPr>
            <a:xfrm>
              <a:off x="914400" y="2895600"/>
              <a:ext cx="7164324" cy="31257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A6D6CF0A-EDCF-4A75-90A0-990D5ABC6CDE}"/>
                </a:ext>
              </a:extLst>
            </p:cNvPr>
            <p:cNvSpPr/>
            <p:nvPr/>
          </p:nvSpPr>
          <p:spPr>
            <a:xfrm>
              <a:off x="4343400" y="5141976"/>
              <a:ext cx="5259324" cy="16672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6CCC49-EF1E-49D9-8A70-494C63CE2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94B52-F5B5-4106-A035-BB5AB2B1383B}" type="slidenum">
              <a:rPr lang="en-IN" smtClean="0"/>
              <a:t>30</a:t>
            </a:fld>
            <a:endParaRPr lang="en-IN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82C6F3AB-05F6-4256-BC21-7BC347AF139C}"/>
              </a:ext>
            </a:extLst>
          </p:cNvPr>
          <p:cNvSpPr txBox="1">
            <a:spLocks/>
          </p:cNvSpPr>
          <p:nvPr/>
        </p:nvSpPr>
        <p:spPr>
          <a:xfrm>
            <a:off x="0" y="6436311"/>
            <a:ext cx="9144000" cy="42168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Prepared by: Dr.Vandana B.S , MCA, VCET, Puttur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7CD2B3E5-787B-4644-830B-971530AD473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137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4:Data Structures with Algorithms- 20MCA11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5285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9550B0CD-B02C-4ECF-9D9B-8B0DD6E3EC2B}"/>
              </a:ext>
            </a:extLst>
          </p:cNvPr>
          <p:cNvSpPr txBox="1">
            <a:spLocks/>
          </p:cNvSpPr>
          <p:nvPr/>
        </p:nvSpPr>
        <p:spPr>
          <a:xfrm>
            <a:off x="993139" y="1099208"/>
            <a:ext cx="6613525" cy="381515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IN" sz="2400" spc="-5" dirty="0">
                <a:solidFill>
                  <a:srgbClr val="BF0000"/>
                </a:solidFill>
              </a:rPr>
              <a:t>Summary of </a:t>
            </a:r>
            <a:r>
              <a:rPr lang="en-IN" sz="2400" spc="-10" dirty="0">
                <a:solidFill>
                  <a:srgbClr val="BF0000"/>
                </a:solidFill>
              </a:rPr>
              <a:t>analysis</a:t>
            </a:r>
            <a:r>
              <a:rPr lang="en-IN" sz="2400" spc="-40" dirty="0">
                <a:solidFill>
                  <a:srgbClr val="BF0000"/>
                </a:solidFill>
              </a:rPr>
              <a:t> </a:t>
            </a:r>
            <a:r>
              <a:rPr lang="en-IN" sz="2400" spc="-25" dirty="0">
                <a:solidFill>
                  <a:srgbClr val="BF0000"/>
                </a:solidFill>
              </a:rPr>
              <a:t>framework</a:t>
            </a:r>
            <a:endParaRPr lang="en-IN" sz="2400" dirty="0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F9426D39-7C26-467F-952D-484A345B4411}"/>
              </a:ext>
            </a:extLst>
          </p:cNvPr>
          <p:cNvSpPr txBox="1"/>
          <p:nvPr/>
        </p:nvSpPr>
        <p:spPr>
          <a:xfrm>
            <a:off x="570546" y="1655466"/>
            <a:ext cx="8002905" cy="4601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397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cs typeface="Carlito"/>
              </a:rPr>
              <a:t>Both time </a:t>
            </a:r>
            <a:r>
              <a:rPr sz="2200" dirty="0">
                <a:cs typeface="Carlito"/>
              </a:rPr>
              <a:t>and </a:t>
            </a:r>
            <a:r>
              <a:rPr sz="2200" spc="-5" dirty="0">
                <a:cs typeface="Carlito"/>
              </a:rPr>
              <a:t>space </a:t>
            </a:r>
            <a:r>
              <a:rPr sz="2200" spc="-10" dirty="0">
                <a:cs typeface="Carlito"/>
              </a:rPr>
              <a:t>efficiencies </a:t>
            </a:r>
            <a:r>
              <a:rPr sz="2200" spc="-15" dirty="0">
                <a:cs typeface="Carlito"/>
              </a:rPr>
              <a:t>are </a:t>
            </a:r>
            <a:r>
              <a:rPr sz="2200" spc="-10" dirty="0">
                <a:cs typeface="Carlito"/>
              </a:rPr>
              <a:t>measured </a:t>
            </a:r>
            <a:r>
              <a:rPr sz="2200" dirty="0">
                <a:cs typeface="Carlito"/>
              </a:rPr>
              <a:t>as </a:t>
            </a:r>
            <a:r>
              <a:rPr sz="2200" spc="-5" dirty="0">
                <a:cs typeface="Carlito"/>
              </a:rPr>
              <a:t>functions of  the algorithm's input</a:t>
            </a:r>
            <a:r>
              <a:rPr sz="2200" spc="-60" dirty="0">
                <a:cs typeface="Carlito"/>
              </a:rPr>
              <a:t> </a:t>
            </a:r>
            <a:r>
              <a:rPr sz="2200" spc="-15" dirty="0">
                <a:cs typeface="Carlito"/>
              </a:rPr>
              <a:t>size.</a:t>
            </a:r>
            <a:endParaRPr sz="2200" dirty="0">
              <a:cs typeface="Carlito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Font typeface="Arial"/>
              <a:buChar char="–"/>
              <a:tabLst>
                <a:tab pos="756920" algn="l"/>
              </a:tabLst>
            </a:pPr>
            <a:r>
              <a:rPr sz="2200" spc="-5" dirty="0">
                <a:cs typeface="Carlito"/>
              </a:rPr>
              <a:t>Time </a:t>
            </a:r>
            <a:r>
              <a:rPr sz="2200" spc="-10" dirty="0">
                <a:cs typeface="Carlito"/>
              </a:rPr>
              <a:t>efficiency </a:t>
            </a:r>
            <a:r>
              <a:rPr sz="2200" dirty="0">
                <a:cs typeface="Carlito"/>
              </a:rPr>
              <a:t>- </a:t>
            </a:r>
            <a:r>
              <a:rPr sz="2200" spc="-5" dirty="0">
                <a:cs typeface="Carlito"/>
              </a:rPr>
              <a:t>basic</a:t>
            </a:r>
            <a:r>
              <a:rPr sz="2200" spc="-10" dirty="0">
                <a:cs typeface="Carlito"/>
              </a:rPr>
              <a:t> </a:t>
            </a:r>
            <a:r>
              <a:rPr sz="2200" spc="-15" dirty="0">
                <a:cs typeface="Carlito"/>
              </a:rPr>
              <a:t>operation</a:t>
            </a:r>
            <a:endParaRPr sz="2200" dirty="0">
              <a:cs typeface="Carlito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Font typeface="Arial"/>
              <a:buChar char="–"/>
              <a:tabLst>
                <a:tab pos="756920" algn="l"/>
              </a:tabLst>
            </a:pPr>
            <a:r>
              <a:rPr sz="2200" spc="-5" dirty="0">
                <a:cs typeface="Carlito"/>
              </a:rPr>
              <a:t>Space </a:t>
            </a:r>
            <a:r>
              <a:rPr sz="2200" spc="-10" dirty="0">
                <a:cs typeface="Carlito"/>
              </a:rPr>
              <a:t>efficiency </a:t>
            </a:r>
            <a:r>
              <a:rPr sz="2200" dirty="0">
                <a:cs typeface="Carlito"/>
              </a:rPr>
              <a:t>- </a:t>
            </a:r>
            <a:r>
              <a:rPr sz="2200" spc="-20" dirty="0">
                <a:cs typeface="Carlito"/>
              </a:rPr>
              <a:t>extra </a:t>
            </a:r>
            <a:r>
              <a:rPr sz="2200" dirty="0">
                <a:cs typeface="Carlito"/>
              </a:rPr>
              <a:t>memory</a:t>
            </a:r>
            <a:r>
              <a:rPr sz="2200" spc="-45" dirty="0">
                <a:cs typeface="Carlito"/>
              </a:rPr>
              <a:t> </a:t>
            </a:r>
            <a:r>
              <a:rPr sz="2200" spc="-5" dirty="0">
                <a:cs typeface="Carlito"/>
              </a:rPr>
              <a:t>units</a:t>
            </a:r>
            <a:endParaRPr sz="2200" dirty="0">
              <a:cs typeface="Carlito"/>
            </a:endParaRPr>
          </a:p>
          <a:p>
            <a:pPr marL="355600" marR="5080" indent="-342900">
              <a:lnSpc>
                <a:spcPct val="100000"/>
              </a:lnSpc>
              <a:spcBef>
                <a:spcPts val="2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cs typeface="Carlito"/>
              </a:rPr>
              <a:t>The </a:t>
            </a:r>
            <a:r>
              <a:rPr sz="2200" spc="-10" dirty="0">
                <a:cs typeface="Carlito"/>
              </a:rPr>
              <a:t>efficiencies </a:t>
            </a:r>
            <a:r>
              <a:rPr sz="2200" spc="-5" dirty="0">
                <a:cs typeface="Carlito"/>
              </a:rPr>
              <a:t>of some algorithms </a:t>
            </a:r>
            <a:r>
              <a:rPr sz="2200" spc="-20" dirty="0">
                <a:cs typeface="Carlito"/>
              </a:rPr>
              <a:t>may differ </a:t>
            </a:r>
            <a:r>
              <a:rPr sz="2200" spc="-10" dirty="0">
                <a:cs typeface="Carlito"/>
              </a:rPr>
              <a:t>significantly </a:t>
            </a:r>
            <a:r>
              <a:rPr sz="2200" spc="-20" dirty="0">
                <a:cs typeface="Carlito"/>
              </a:rPr>
              <a:t>for  </a:t>
            </a:r>
            <a:r>
              <a:rPr sz="2200" spc="-5" dirty="0">
                <a:cs typeface="Carlito"/>
              </a:rPr>
              <a:t>inputs of the same</a:t>
            </a:r>
            <a:r>
              <a:rPr sz="2200" spc="-35" dirty="0">
                <a:cs typeface="Carlito"/>
              </a:rPr>
              <a:t> </a:t>
            </a:r>
            <a:r>
              <a:rPr sz="2200" spc="-15" dirty="0">
                <a:cs typeface="Carlito"/>
              </a:rPr>
              <a:t>size.</a:t>
            </a:r>
            <a:endParaRPr sz="2200" dirty="0">
              <a:cs typeface="Carlito"/>
            </a:endParaRPr>
          </a:p>
          <a:p>
            <a:pPr marL="756285" marR="250190" lvl="1" indent="-287020">
              <a:lnSpc>
                <a:spcPct val="100000"/>
              </a:lnSpc>
              <a:spcBef>
                <a:spcPts val="575"/>
              </a:spcBef>
              <a:buFont typeface="Arial"/>
              <a:buChar char="–"/>
              <a:tabLst>
                <a:tab pos="756920" algn="l"/>
              </a:tabLst>
            </a:pPr>
            <a:r>
              <a:rPr sz="2200" spc="-15" dirty="0">
                <a:cs typeface="Carlito"/>
              </a:rPr>
              <a:t>For </a:t>
            </a:r>
            <a:r>
              <a:rPr sz="2200" spc="-5" dirty="0">
                <a:cs typeface="Carlito"/>
              </a:rPr>
              <a:t>such algorithms, </a:t>
            </a:r>
            <a:r>
              <a:rPr sz="2200" spc="-15" dirty="0">
                <a:cs typeface="Carlito"/>
              </a:rPr>
              <a:t>we </a:t>
            </a:r>
            <a:r>
              <a:rPr sz="2200" spc="-5" dirty="0">
                <a:cs typeface="Carlito"/>
              </a:rPr>
              <a:t>need </a:t>
            </a:r>
            <a:r>
              <a:rPr sz="2200" spc="-15" dirty="0">
                <a:cs typeface="Carlito"/>
              </a:rPr>
              <a:t>to </a:t>
            </a:r>
            <a:r>
              <a:rPr sz="2200" spc="-10" dirty="0">
                <a:cs typeface="Carlito"/>
              </a:rPr>
              <a:t>distinguish between </a:t>
            </a:r>
            <a:r>
              <a:rPr sz="2200" spc="-5" dirty="0">
                <a:cs typeface="Carlito"/>
              </a:rPr>
              <a:t>the  </a:t>
            </a:r>
            <a:r>
              <a:rPr sz="2200" spc="-15" dirty="0">
                <a:cs typeface="Carlito"/>
              </a:rPr>
              <a:t>worst-case, average-case, </a:t>
            </a:r>
            <a:r>
              <a:rPr sz="2200" dirty="0">
                <a:cs typeface="Carlito"/>
              </a:rPr>
              <a:t>and </a:t>
            </a:r>
            <a:r>
              <a:rPr sz="2200" spc="-10" dirty="0">
                <a:cs typeface="Carlito"/>
              </a:rPr>
              <a:t>best-case</a:t>
            </a:r>
            <a:r>
              <a:rPr sz="2200" spc="-5" dirty="0">
                <a:cs typeface="Carlito"/>
              </a:rPr>
              <a:t> </a:t>
            </a:r>
            <a:r>
              <a:rPr sz="2200" spc="-10" dirty="0">
                <a:cs typeface="Carlito"/>
              </a:rPr>
              <a:t>efficiencies.</a:t>
            </a:r>
            <a:endParaRPr sz="2200" dirty="0">
              <a:cs typeface="Carlito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Arial"/>
              <a:buChar char="–"/>
            </a:pPr>
            <a:endParaRPr sz="2200" dirty="0">
              <a:cs typeface="Carlito"/>
            </a:endParaRPr>
          </a:p>
          <a:p>
            <a:pPr marL="355600" marR="243204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cs typeface="Carlito"/>
              </a:rPr>
              <a:t>The </a:t>
            </a:r>
            <a:r>
              <a:rPr sz="2200" dirty="0">
                <a:cs typeface="Carlito"/>
              </a:rPr>
              <a:t>primary </a:t>
            </a:r>
            <a:r>
              <a:rPr sz="2200" spc="-20" dirty="0">
                <a:cs typeface="Carlito"/>
              </a:rPr>
              <a:t>interest </a:t>
            </a:r>
            <a:r>
              <a:rPr sz="2200" spc="-5" dirty="0">
                <a:cs typeface="Carlito"/>
              </a:rPr>
              <a:t>lies in the </a:t>
            </a:r>
            <a:r>
              <a:rPr sz="2200" spc="-10" dirty="0">
                <a:cs typeface="Carlito"/>
              </a:rPr>
              <a:t>order </a:t>
            </a:r>
            <a:r>
              <a:rPr sz="2200" spc="-5" dirty="0">
                <a:cs typeface="Carlito"/>
              </a:rPr>
              <a:t>of </a:t>
            </a:r>
            <a:r>
              <a:rPr sz="2200" spc="-15" dirty="0">
                <a:cs typeface="Carlito"/>
              </a:rPr>
              <a:t>growth </a:t>
            </a:r>
            <a:r>
              <a:rPr sz="2200" spc="-5" dirty="0">
                <a:cs typeface="Carlito"/>
              </a:rPr>
              <a:t>of the  algorithm's running time (or </a:t>
            </a:r>
            <a:r>
              <a:rPr sz="2200" spc="-20" dirty="0">
                <a:cs typeface="Carlito"/>
              </a:rPr>
              <a:t>extra </a:t>
            </a:r>
            <a:r>
              <a:rPr sz="2200" dirty="0">
                <a:cs typeface="Carlito"/>
              </a:rPr>
              <a:t>memory </a:t>
            </a:r>
            <a:r>
              <a:rPr sz="2200" spc="-5" dirty="0">
                <a:cs typeface="Carlito"/>
              </a:rPr>
              <a:t>units </a:t>
            </a:r>
            <a:r>
              <a:rPr sz="2200" spc="-10" dirty="0">
                <a:cs typeface="Carlito"/>
              </a:rPr>
              <a:t>consumed)  </a:t>
            </a:r>
            <a:r>
              <a:rPr sz="2200" dirty="0">
                <a:cs typeface="Carlito"/>
              </a:rPr>
              <a:t>as </a:t>
            </a:r>
            <a:r>
              <a:rPr sz="2200" spc="-5" dirty="0">
                <a:cs typeface="Carlito"/>
              </a:rPr>
              <a:t>its input </a:t>
            </a:r>
            <a:r>
              <a:rPr sz="2200" spc="-15" dirty="0">
                <a:cs typeface="Carlito"/>
              </a:rPr>
              <a:t>size </a:t>
            </a:r>
            <a:r>
              <a:rPr sz="2200" spc="-10" dirty="0">
                <a:cs typeface="Carlito"/>
              </a:rPr>
              <a:t>goes </a:t>
            </a:r>
            <a:r>
              <a:rPr sz="2200" spc="-15" dirty="0">
                <a:cs typeface="Carlito"/>
              </a:rPr>
              <a:t>to</a:t>
            </a:r>
            <a:r>
              <a:rPr sz="2200" spc="-45" dirty="0">
                <a:cs typeface="Carlito"/>
              </a:rPr>
              <a:t> </a:t>
            </a:r>
            <a:r>
              <a:rPr sz="2200" spc="-25" dirty="0">
                <a:cs typeface="Carlito"/>
              </a:rPr>
              <a:t>infinity.</a:t>
            </a:r>
            <a:endParaRPr sz="2200" dirty="0">
              <a:cs typeface="Carli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55286F-5210-4333-A33C-0CB42A2AB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94B52-F5B5-4106-A035-BB5AB2B1383B}" type="slidenum">
              <a:rPr lang="en-IN" smtClean="0"/>
              <a:t>31</a:t>
            </a:fld>
            <a:endParaRPr lang="en-IN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824E49DC-3B0F-45DE-A7B6-94983CBA164B}"/>
              </a:ext>
            </a:extLst>
          </p:cNvPr>
          <p:cNvSpPr txBox="1">
            <a:spLocks/>
          </p:cNvSpPr>
          <p:nvPr/>
        </p:nvSpPr>
        <p:spPr>
          <a:xfrm>
            <a:off x="0" y="6436311"/>
            <a:ext cx="9144000" cy="42168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Prepared by: Dr.Vandana B.S , MCA, VCET, Puttur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63CD21F-D9F3-40D7-A49B-3C33E785CC5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137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4:Data Structures with Algorithms- 20MCA11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3565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55286F-5210-4333-A33C-0CB42A2AB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94B52-F5B5-4106-A035-BB5AB2B1383B}" type="slidenum">
              <a:rPr lang="en-IN" smtClean="0"/>
              <a:t>32</a:t>
            </a:fld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CFAEC9-D295-40EF-91D4-61179EC9B2F1}"/>
                  </a:ext>
                </a:extLst>
              </p:cNvPr>
              <p:cNvSpPr txBox="1"/>
              <p:nvPr/>
            </p:nvSpPr>
            <p:spPr>
              <a:xfrm>
                <a:off x="266329" y="750624"/>
                <a:ext cx="8052047" cy="55721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IN" sz="2800" dirty="0"/>
                  <a:t>Indicate whether the first function of each of the following has a smaller ,same or larger order of growth than the second function.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IN" sz="2800" dirty="0"/>
                  <a:t>n(n+1) and 2000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IN" sz="2800" dirty="0"/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sz="2800" dirty="0"/>
                  <a:t>+n and 2000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IN" sz="2800" dirty="0"/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IN" sz="2800" dirty="0"/>
                  <a:t>100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sz="2800" dirty="0"/>
                  <a:t> and 0.01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IN" sz="2800" dirty="0"/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IN" sz="28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IN" sz="2800" dirty="0"/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𝑎𝑛𝑑</m:t>
                    </m:r>
                    <m:func>
                      <m:func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28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IN" sz="2800" dirty="0"/>
                  <a:t>                       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CFAEC9-D295-40EF-91D4-61179EC9B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29" y="750624"/>
                <a:ext cx="8052047" cy="5572103"/>
              </a:xfrm>
              <a:prstGeom prst="rect">
                <a:avLst/>
              </a:prstGeom>
              <a:blipFill>
                <a:blip r:embed="rId2"/>
                <a:stretch>
                  <a:fillRect l="-1590" t="-985" r="-15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C91E41-59F6-4A2C-92F5-21B76BD0BB73}"/>
                  </a:ext>
                </a:extLst>
              </p:cNvPr>
              <p:cNvSpPr txBox="1"/>
              <p:nvPr/>
            </p:nvSpPr>
            <p:spPr>
              <a:xfrm>
                <a:off x="4749553" y="2281849"/>
                <a:ext cx="3036163" cy="1618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IN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</m:oMath>
                </a14:m>
                <a:endParaRPr lang="en-IN" dirty="0"/>
              </a:p>
              <a:p>
                <a:r>
                  <a:rPr lang="en-IN" dirty="0"/>
                  <a:t>        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IN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IN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IN" dirty="0"/>
              </a:p>
              <a:p>
                <a:r>
                  <a:rPr lang="en-IN" dirty="0"/>
                  <a:t>Hence order of growth is same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C91E41-59F6-4A2C-92F5-21B76BD0B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553" y="2281849"/>
                <a:ext cx="3036163" cy="1618135"/>
              </a:xfrm>
              <a:prstGeom prst="rect">
                <a:avLst/>
              </a:prstGeom>
              <a:blipFill>
                <a:blip r:embed="rId3"/>
                <a:stretch>
                  <a:fillRect l="-1606" t="-1880" r="-2410" b="-488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2157D92-8E07-4B3E-B6BF-39BEDBED8D26}"/>
                  </a:ext>
                </a:extLst>
              </p:cNvPr>
              <p:cNvSpPr txBox="1"/>
              <p:nvPr/>
            </p:nvSpPr>
            <p:spPr>
              <a:xfrm>
                <a:off x="4572000" y="4048217"/>
                <a:ext cx="3311371" cy="2071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sSub>
                          <m:sSubPr>
                            <m:ctrlPr>
                              <a:rPr lang="en-I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dirty="0"/>
              </a:p>
              <a:p>
                <a:r>
                  <a:rPr lang="en-IN" dirty="0"/>
                  <a:t>         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num>
                      <m:den>
                        <m:sSub>
                          <m:sSubPr>
                            <m:ctrlPr>
                              <a:rPr lang="en-I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IN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dirty="0"/>
              </a:p>
              <a:p>
                <a:r>
                  <a:rPr lang="en-IN" dirty="0"/>
                  <a:t>        ln n=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IN" dirty="0"/>
                  <a:t>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I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N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I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𝑎𝑛𝑑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IN" dirty="0"/>
                  <a:t>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IN" dirty="0"/>
              </a:p>
              <a:p>
                <a:r>
                  <a:rPr lang="en-IN" dirty="0"/>
                  <a:t>Hence order of growth is same 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2157D92-8E07-4B3E-B6BF-39BEDBED8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048217"/>
                <a:ext cx="3311371" cy="2071273"/>
              </a:xfrm>
              <a:prstGeom prst="rect">
                <a:avLst/>
              </a:prstGeom>
              <a:blipFill>
                <a:blip r:embed="rId4"/>
                <a:stretch>
                  <a:fillRect l="-147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3">
            <a:extLst>
              <a:ext uri="{FF2B5EF4-FFF2-40B4-BE49-F238E27FC236}">
                <a16:creationId xmlns:a16="http://schemas.microsoft.com/office/drawing/2014/main" id="{7B79CCFE-8947-4BE0-ADAA-6E5771290FAD}"/>
              </a:ext>
            </a:extLst>
          </p:cNvPr>
          <p:cNvSpPr txBox="1">
            <a:spLocks/>
          </p:cNvSpPr>
          <p:nvPr/>
        </p:nvSpPr>
        <p:spPr>
          <a:xfrm>
            <a:off x="0" y="6436311"/>
            <a:ext cx="9144000" cy="42168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Prepared by: Dr.Vandana B.S , MCA, VCET, Puttur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ACBD8A24-B8F3-49BA-A60F-C0D84CD0939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137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4:Data Structures with Algorithms- 20MCA11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58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0706" name="Rectangle 2">
                <a:extLst>
                  <a:ext uri="{FF2B5EF4-FFF2-40B4-BE49-F238E27FC236}">
                    <a16:creationId xmlns:a16="http://schemas.microsoft.com/office/drawing/2014/main" id="{08E41268-B14B-4413-91EE-40D35316F14E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771525" y="1017048"/>
                <a:ext cx="7886700" cy="602191"/>
              </a:xfrm>
            </p:spPr>
            <p:txBody>
              <a:bodyPr>
                <a:normAutofit fontScale="90000"/>
              </a:bodyPr>
              <a:lstStyle/>
              <a:p>
                <a:pPr algn="ctr"/>
                <a:r>
                  <a:rPr lang="en-US" altLang="en-US" dirty="0"/>
                  <a:t>Asymptotic Notation(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l-GR" spc="-5" dirty="0">
                        <a:solidFill>
                          <a:srgbClr val="BF0000"/>
                        </a:solidFill>
                        <a:cs typeface="Carlito"/>
                      </a:rPr>
                      <m:t>Ω</m:t>
                    </m:r>
                  </m:oMath>
                </a14:m>
                <a:r>
                  <a:rPr lang="en-US" altLang="en-US" dirty="0"/>
                  <a:t>,</a:t>
                </a:r>
                <a:r>
                  <a:rPr lang="en-I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en-US" dirty="0"/>
                  <a:t>)</a:t>
                </a:r>
              </a:p>
            </p:txBody>
          </p:sp>
        </mc:Choice>
        <mc:Fallback xmlns="">
          <p:sp>
            <p:nvSpPr>
              <p:cNvPr id="200706" name="Rectangle 2">
                <a:extLst>
                  <a:ext uri="{FF2B5EF4-FFF2-40B4-BE49-F238E27FC236}">
                    <a16:creationId xmlns:a16="http://schemas.microsoft.com/office/drawing/2014/main" id="{08E41268-B14B-4413-91EE-40D35316F1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71525" y="1017048"/>
                <a:ext cx="7886700" cy="602191"/>
              </a:xfrm>
              <a:blipFill>
                <a:blip r:embed="rId3"/>
                <a:stretch>
                  <a:fillRect t="-31313" b="-4646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707" name="Rectangle 3">
                <a:extLst>
                  <a:ext uri="{FF2B5EF4-FFF2-40B4-BE49-F238E27FC236}">
                    <a16:creationId xmlns:a16="http://schemas.microsoft.com/office/drawing/2014/main" id="{ABDADA84-6966-4A06-87B5-B340D4AE5A65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539318" y="1754104"/>
                <a:ext cx="8118907" cy="462006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dirty="0"/>
                  <a:t>Consider example:</a:t>
                </a:r>
                <a:r>
                  <a:rPr lang="en-US" altLang="en-US" dirty="0">
                    <a:solidFill>
                      <a:srgbClr val="FF0000"/>
                    </a:solidFill>
                  </a:rPr>
                  <a:t>c</a:t>
                </a:r>
                <a:r>
                  <a:rPr lang="en-US" altLang="en-US" sz="1600" dirty="0">
                    <a:solidFill>
                      <a:srgbClr val="FF0000"/>
                    </a:solidFill>
                  </a:rPr>
                  <a:t>1</a:t>
                </a:r>
                <a:r>
                  <a:rPr lang="en-IN" sz="2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en-US" dirty="0">
                    <a:solidFill>
                      <a:srgbClr val="FF0000"/>
                    </a:solidFill>
                  </a:rPr>
                  <a:t> c</a:t>
                </a:r>
                <a:r>
                  <a:rPr lang="en-US" altLang="en-US" sz="1600" dirty="0">
                    <a:solidFill>
                      <a:srgbClr val="FF0000"/>
                    </a:solidFill>
                  </a:rPr>
                  <a:t>2</a:t>
                </a:r>
                <a:r>
                  <a:rPr lang="en-US" altLang="en-US" dirty="0">
                    <a:solidFill>
                      <a:srgbClr val="FF0000"/>
                    </a:solidFill>
                  </a:rPr>
                  <a:t>n </a:t>
                </a:r>
                <a:r>
                  <a:rPr lang="en-US" altLang="en-US" dirty="0"/>
                  <a:t>and </a:t>
                </a:r>
                <a:r>
                  <a:rPr lang="en-US" altLang="en-US" dirty="0">
                    <a:solidFill>
                      <a:schemeClr val="accent1"/>
                    </a:solidFill>
                  </a:rPr>
                  <a:t>c</a:t>
                </a:r>
                <a:r>
                  <a:rPr lang="en-US" altLang="en-US" sz="1800" dirty="0">
                    <a:solidFill>
                      <a:schemeClr val="accent1"/>
                    </a:solidFill>
                  </a:rPr>
                  <a:t>3</a:t>
                </a:r>
                <a:r>
                  <a:rPr lang="en-US" altLang="en-US" dirty="0">
                    <a:solidFill>
                      <a:schemeClr val="accent1"/>
                    </a:solidFill>
                  </a:rPr>
                  <a:t>n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dirty="0"/>
                  <a:t>Consider </a:t>
                </a:r>
                <a:r>
                  <a:rPr lang="en-US" altLang="en-US" sz="4000" dirty="0"/>
                  <a:t>c1=1, c2=2 and c3=100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en-US" dirty="0"/>
              </a:p>
            </p:txBody>
          </p:sp>
        </mc:Choice>
        <mc:Fallback xmlns="">
          <p:sp>
            <p:nvSpPr>
              <p:cNvPr id="200707" name="Rectangle 3">
                <a:extLst>
                  <a:ext uri="{FF2B5EF4-FFF2-40B4-BE49-F238E27FC236}">
                    <a16:creationId xmlns:a16="http://schemas.microsoft.com/office/drawing/2014/main" id="{ABDADA84-6966-4A06-87B5-B340D4AE5A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318" y="1754104"/>
                <a:ext cx="8118907" cy="4620063"/>
              </a:xfrm>
              <a:blipFill>
                <a:blip r:embed="rId4"/>
                <a:stretch>
                  <a:fillRect l="-150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3E0B5658-BC28-48D5-AB06-65D8208CA11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137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4:Data Structures with Algorithms- 20MCA11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6CDA4FD1-4308-4A18-A1CA-13427AD1BCE8}"/>
              </a:ext>
            </a:extLst>
          </p:cNvPr>
          <p:cNvSpPr txBox="1">
            <a:spLocks/>
          </p:cNvSpPr>
          <p:nvPr/>
        </p:nvSpPr>
        <p:spPr>
          <a:xfrm>
            <a:off x="0" y="6436311"/>
            <a:ext cx="9144000" cy="42168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Prepared by: Dr.Vandana B.S , MCA, VCET, Puttur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0706" name="Rectangle 2">
                <a:extLst>
                  <a:ext uri="{FF2B5EF4-FFF2-40B4-BE49-F238E27FC236}">
                    <a16:creationId xmlns:a16="http://schemas.microsoft.com/office/drawing/2014/main" id="{08E41268-B14B-4413-91EE-40D35316F14E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771525" y="1017048"/>
                <a:ext cx="7886700" cy="602191"/>
              </a:xfrm>
            </p:spPr>
            <p:txBody>
              <a:bodyPr>
                <a:normAutofit fontScale="90000"/>
              </a:bodyPr>
              <a:lstStyle/>
              <a:p>
                <a:pPr algn="ctr"/>
                <a:r>
                  <a:rPr lang="en-US" altLang="en-US" dirty="0"/>
                  <a:t>Asymptotic Notation(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l-GR" spc="-5" dirty="0">
                        <a:solidFill>
                          <a:srgbClr val="BF0000"/>
                        </a:solidFill>
                        <a:cs typeface="Carlito"/>
                      </a:rPr>
                      <m:t>Ω</m:t>
                    </m:r>
                  </m:oMath>
                </a14:m>
                <a:r>
                  <a:rPr lang="en-US" altLang="en-US" dirty="0"/>
                  <a:t>,</a:t>
                </a:r>
                <a:r>
                  <a:rPr lang="en-I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en-US" dirty="0"/>
                  <a:t>)</a:t>
                </a:r>
              </a:p>
            </p:txBody>
          </p:sp>
        </mc:Choice>
        <mc:Fallback xmlns="">
          <p:sp>
            <p:nvSpPr>
              <p:cNvPr id="200706" name="Rectangle 2">
                <a:extLst>
                  <a:ext uri="{FF2B5EF4-FFF2-40B4-BE49-F238E27FC236}">
                    <a16:creationId xmlns:a16="http://schemas.microsoft.com/office/drawing/2014/main" id="{08E41268-B14B-4413-91EE-40D35316F1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71525" y="1017048"/>
                <a:ext cx="7886700" cy="602191"/>
              </a:xfrm>
              <a:blipFill>
                <a:blip r:embed="rId3"/>
                <a:stretch>
                  <a:fillRect t="-31313" b="-4646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707" name="Rectangle 3">
                <a:extLst>
                  <a:ext uri="{FF2B5EF4-FFF2-40B4-BE49-F238E27FC236}">
                    <a16:creationId xmlns:a16="http://schemas.microsoft.com/office/drawing/2014/main" id="{ABDADA84-6966-4A06-87B5-B340D4AE5A65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512546" y="1834003"/>
                <a:ext cx="8118907" cy="462006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2400" dirty="0"/>
                  <a:t>Consider example:</a:t>
                </a:r>
                <a:r>
                  <a:rPr lang="en-US" altLang="en-US" sz="2400" dirty="0">
                    <a:solidFill>
                      <a:schemeClr val="accent1"/>
                    </a:solidFill>
                  </a:rPr>
                  <a:t>c1</a:t>
                </a:r>
                <a:r>
                  <a:rPr lang="en-IN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en-US" sz="2400" dirty="0">
                    <a:solidFill>
                      <a:schemeClr val="accent1"/>
                    </a:solidFill>
                  </a:rPr>
                  <a:t> c2n </a:t>
                </a:r>
                <a:r>
                  <a:rPr lang="en-US" altLang="en-US" sz="2400" dirty="0"/>
                  <a:t>and </a:t>
                </a:r>
                <a:r>
                  <a:rPr lang="en-US" altLang="en-US" sz="2400" dirty="0">
                    <a:solidFill>
                      <a:srgbClr val="C00000"/>
                    </a:solidFill>
                  </a:rPr>
                  <a:t>c3n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2400" dirty="0"/>
                  <a:t>Consider c1=1, c2=2 and c3=100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2400" dirty="0"/>
                  <a:t>c1</a:t>
                </a:r>
                <a:r>
                  <a:rPr lang="en-IN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en-US" sz="2400" dirty="0"/>
                  <a:t> c2n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en-US" sz="2400" dirty="0"/>
                  <a:t> c3n for n</a:t>
                </a:r>
                <a:r>
                  <a:rPr lang="en-US" alt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en-US" sz="2400" dirty="0"/>
                  <a:t>98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2400" dirty="0"/>
                  <a:t>c1</a:t>
                </a:r>
                <a:r>
                  <a:rPr lang="en-IN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en-US" sz="2400" dirty="0"/>
                  <a:t> c2n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en-US" sz="2400" dirty="0"/>
                  <a:t> c3n n</a:t>
                </a:r>
                <a14:m>
                  <m:oMath xmlns:m="http://schemas.openxmlformats.org/officeDocument/2006/math">
                    <m:r>
                      <a:rPr lang="en-US" alt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98</m:t>
                    </m:r>
                  </m:oMath>
                </a14:m>
                <a:endParaRPr lang="en-US" altLang="en-US" sz="24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2400" dirty="0"/>
                  <a:t>So using Asymptotic Notation we can make some meaning statement about time complexities of an algorithm.</a:t>
                </a:r>
              </a:p>
            </p:txBody>
          </p:sp>
        </mc:Choice>
        <mc:Fallback xmlns="">
          <p:sp>
            <p:nvSpPr>
              <p:cNvPr id="200707" name="Rectangle 3">
                <a:extLst>
                  <a:ext uri="{FF2B5EF4-FFF2-40B4-BE49-F238E27FC236}">
                    <a16:creationId xmlns:a16="http://schemas.microsoft.com/office/drawing/2014/main" id="{ABDADA84-6966-4A06-87B5-B340D4AE5A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2546" y="1834003"/>
                <a:ext cx="8118907" cy="4620063"/>
              </a:xfrm>
              <a:blipFill>
                <a:blip r:embed="rId4"/>
                <a:stretch>
                  <a:fillRect l="-11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B7E33CFC-5DA8-4EA7-999B-249BE3090DF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137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4:Data Structures with Algorithms- 20MCA11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269C5EA-50EB-4D4A-B44C-3D31D1A96636}"/>
              </a:ext>
            </a:extLst>
          </p:cNvPr>
          <p:cNvSpPr txBox="1">
            <a:spLocks/>
          </p:cNvSpPr>
          <p:nvPr/>
        </p:nvSpPr>
        <p:spPr>
          <a:xfrm>
            <a:off x="0" y="6436311"/>
            <a:ext cx="9144000" cy="42168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Prepared by: Dr.Vandana B.S , MCA, VCET, Puttur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12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55286F-5210-4333-A33C-0CB42A2AB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94B52-F5B5-4106-A035-BB5AB2B1383B}" type="slidenum">
              <a:rPr lang="en-IN" smtClean="0"/>
              <a:t>35</a:t>
            </a:fld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046FD6-8ECC-4500-B140-4442C90C73BB}"/>
                  </a:ext>
                </a:extLst>
              </p:cNvPr>
              <p:cNvSpPr txBox="1"/>
              <p:nvPr/>
            </p:nvSpPr>
            <p:spPr>
              <a:xfrm>
                <a:off x="126785" y="1500887"/>
                <a:ext cx="6116714" cy="1200329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en-IN" dirty="0"/>
                  <a:t>Let t(n) be the time efficiency of an algorithm.</a:t>
                </a:r>
              </a:p>
              <a:p>
                <a:pPr algn="just"/>
                <a:r>
                  <a:rPr lang="en-IN" dirty="0"/>
                  <a:t>The function f(n) is said to be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1" smtClean="0"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r>
                  <a:rPr lang="en-IN" dirty="0"/>
                  <a:t>(g(n)) denoted by </a:t>
                </a:r>
                <a:r>
                  <a:rPr lang="en-IN" dirty="0">
                    <a:solidFill>
                      <a:srgbClr val="FF0000"/>
                    </a:solidFill>
                  </a:rPr>
                  <a:t>t(n)</a:t>
                </a:r>
                <a14:m>
                  <m:oMath xmlns:m="http://schemas.openxmlformats.org/officeDocument/2006/math">
                    <m:r>
                      <a:rPr lang="en-I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m:rPr>
                        <m:nor/>
                      </m:rPr>
                      <a:rPr lang="en-IN" dirty="0">
                        <a:solidFill>
                          <a:srgbClr val="FF0000"/>
                        </a:solidFill>
                      </a:rPr>
                      <m:t>(</m:t>
                    </m:r>
                    <m:r>
                      <m:rPr>
                        <m:nor/>
                      </m:rPr>
                      <a:rPr lang="en-IN" dirty="0">
                        <a:solidFill>
                          <a:srgbClr val="FF0000"/>
                        </a:solidFill>
                      </a:rPr>
                      <m:t>g</m:t>
                    </m:r>
                    <m:r>
                      <m:rPr>
                        <m:nor/>
                      </m:rPr>
                      <a:rPr lang="en-IN" dirty="0">
                        <a:solidFill>
                          <a:srgbClr val="FF0000"/>
                        </a:solidFill>
                      </a:rPr>
                      <m:t>(</m:t>
                    </m:r>
                    <m:r>
                      <m:rPr>
                        <m:nor/>
                      </m:rPr>
                      <a:rPr lang="en-IN" dirty="0">
                        <a:solidFill>
                          <a:srgbClr val="FF0000"/>
                        </a:solidFill>
                      </a:rPr>
                      <m:t>n</m:t>
                    </m:r>
                    <m:r>
                      <m:rPr>
                        <m:nor/>
                      </m:rPr>
                      <a:rPr lang="en-IN" dirty="0">
                        <a:solidFill>
                          <a:srgbClr val="FF0000"/>
                        </a:solidFill>
                      </a:rPr>
                      <m:t>))</m:t>
                    </m:r>
                  </m:oMath>
                </a14:m>
                <a:endParaRPr lang="en-IN" dirty="0"/>
              </a:p>
              <a:p>
                <a:pPr algn="just"/>
                <a:r>
                  <a:rPr lang="en-IN" dirty="0" err="1"/>
                  <a:t>Iff</a:t>
                </a:r>
                <a:r>
                  <a:rPr lang="en-IN" dirty="0"/>
                  <a:t> there exists a positive constant c and positive integer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dirty="0"/>
                  <a:t> </a:t>
                </a:r>
              </a:p>
              <a:p>
                <a:pPr algn="just"/>
                <a:r>
                  <a:rPr lang="en-IN" dirty="0"/>
                  <a:t>satisfying the constraint </a:t>
                </a:r>
                <a:r>
                  <a:rPr lang="en-IN" dirty="0">
                    <a:solidFill>
                      <a:srgbClr val="FF0000"/>
                    </a:solidFill>
                  </a:rPr>
                  <a:t>t(n)</a:t>
                </a:r>
                <a14:m>
                  <m:oMath xmlns:m="http://schemas.openxmlformats.org/officeDocument/2006/math">
                    <m:r>
                      <a:rPr lang="en-I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I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I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I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I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/>
                  <a:t> for all n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046FD6-8ECC-4500-B140-4442C90C7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85" y="1500887"/>
                <a:ext cx="6116714" cy="1200329"/>
              </a:xfrm>
              <a:prstGeom prst="rect">
                <a:avLst/>
              </a:prstGeom>
              <a:blipFill>
                <a:blip r:embed="rId2"/>
                <a:stretch>
                  <a:fillRect l="-796" t="-2010" b="-65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4AF6694-40F1-44AC-94B1-F71F33064ED0}"/>
              </a:ext>
            </a:extLst>
          </p:cNvPr>
          <p:cNvSpPr txBox="1"/>
          <p:nvPr/>
        </p:nvSpPr>
        <p:spPr>
          <a:xfrm>
            <a:off x="126785" y="2991801"/>
            <a:ext cx="6147232" cy="92333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 err="1"/>
              <a:t>c.g</a:t>
            </a:r>
            <a:r>
              <a:rPr lang="en-IN" dirty="0"/>
              <a:t>(n) is the </a:t>
            </a:r>
            <a:r>
              <a:rPr lang="en-IN" dirty="0" err="1"/>
              <a:t>upperbound.The</a:t>
            </a:r>
            <a:r>
              <a:rPr lang="en-IN" dirty="0"/>
              <a:t> </a:t>
            </a:r>
            <a:r>
              <a:rPr lang="en-IN" dirty="0" err="1"/>
              <a:t>upperbound</a:t>
            </a:r>
            <a:r>
              <a:rPr lang="en-IN" dirty="0"/>
              <a:t> on t(n) indicates that function t(n) will not consume more than the specified time c*g(n)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23A4284-50E2-4874-BDA0-15917630DFE2}"/>
                  </a:ext>
                </a:extLst>
              </p:cNvPr>
              <p:cNvSpPr txBox="1"/>
              <p:nvPr/>
            </p:nvSpPr>
            <p:spPr>
              <a:xfrm>
                <a:off x="126785" y="4222608"/>
                <a:ext cx="4621381" cy="1200329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 dirty="0"/>
                  <a:t>Let t(n)=3n+2 and g(n)=n</a:t>
                </a:r>
              </a:p>
              <a:p>
                <a:r>
                  <a:rPr lang="en-IN" dirty="0"/>
                  <a:t>3n+2</a:t>
                </a:r>
                <a:r>
                  <a:rPr lang="en-IN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IN" dirty="0"/>
                  <a:t>4n  true for n</a:t>
                </a:r>
                <a:r>
                  <a:rPr lang="en-I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IN" dirty="0"/>
                  <a:t>2</a:t>
                </a:r>
              </a:p>
              <a:p>
                <a:r>
                  <a:rPr lang="en-IN" dirty="0">
                    <a:solidFill>
                      <a:srgbClr val="FF0000"/>
                    </a:solidFill>
                  </a:rPr>
                  <a:t>t(n)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m:rPr>
                        <m:nor/>
                      </m:rPr>
                      <a:rPr lang="en-IN" dirty="0">
                        <a:solidFill>
                          <a:srgbClr val="FF0000"/>
                        </a:solidFill>
                      </a:rPr>
                      <m:t>(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n</m:t>
                    </m:r>
                    <m:r>
                      <m:rPr>
                        <m:nor/>
                      </m:rPr>
                      <a:rPr lang="en-IN" dirty="0">
                        <a:solidFill>
                          <a:srgbClr val="FF0000"/>
                        </a:solidFill>
                      </a:rPr>
                      <m:t>)</m:t>
                    </m:r>
                  </m:oMath>
                </a14:m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23A4284-50E2-4874-BDA0-15917630D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85" y="4222608"/>
                <a:ext cx="4621381" cy="1200329"/>
              </a:xfrm>
              <a:prstGeom prst="rect">
                <a:avLst/>
              </a:prstGeom>
              <a:blipFill>
                <a:blip r:embed="rId3"/>
                <a:stretch>
                  <a:fillRect l="-1053" t="-25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F0636E5-3860-4931-BB0F-7496D7BECE5F}"/>
              </a:ext>
            </a:extLst>
          </p:cNvPr>
          <p:cNvSpPr txBox="1"/>
          <p:nvPr/>
        </p:nvSpPr>
        <p:spPr>
          <a:xfrm>
            <a:off x="3399593" y="1060504"/>
            <a:ext cx="4576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800" b="1" spc="-5" dirty="0">
                <a:latin typeface="+mn-lt"/>
              </a:rPr>
              <a:t>Big-Oh</a:t>
            </a:r>
            <a:r>
              <a:rPr lang="en-IN" sz="1800" b="1" spc="-45" dirty="0">
                <a:latin typeface="+mn-lt"/>
              </a:rPr>
              <a:t> </a:t>
            </a:r>
            <a:r>
              <a:rPr lang="en-IN" sz="1800" b="1" spc="-15" dirty="0">
                <a:latin typeface="+mn-lt"/>
              </a:rPr>
              <a:t>notation</a:t>
            </a:r>
            <a:endParaRPr lang="en-IN" sz="1800" b="1" dirty="0">
              <a:latin typeface="+mn-lt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76CC303A-26EE-46AF-843A-96C480A14A0D}"/>
              </a:ext>
            </a:extLst>
          </p:cNvPr>
          <p:cNvSpPr/>
          <p:nvPr/>
        </p:nvSpPr>
        <p:spPr>
          <a:xfrm>
            <a:off x="5202313" y="3986182"/>
            <a:ext cx="3781889" cy="23701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530F331D-79A9-48A9-AE0F-D92E26F3C6F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137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4:Data Structures with Algorithms- 20MCA11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9CE51FDE-44C1-4A84-9A4D-FEDAA9EDD22C}"/>
              </a:ext>
            </a:extLst>
          </p:cNvPr>
          <p:cNvSpPr txBox="1">
            <a:spLocks/>
          </p:cNvSpPr>
          <p:nvPr/>
        </p:nvSpPr>
        <p:spPr>
          <a:xfrm>
            <a:off x="0" y="6436311"/>
            <a:ext cx="9144000" cy="42168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Prepared by: Dr.Vandana B.S , MCA, VCET, Puttur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54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55286F-5210-4333-A33C-0CB42A2AB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94B52-F5B5-4106-A035-BB5AB2B1383B}" type="slidenum">
              <a:rPr lang="en-IN" smtClean="0"/>
              <a:t>36</a:t>
            </a:fld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046FD6-8ECC-4500-B140-4442C90C73BB}"/>
                  </a:ext>
                </a:extLst>
              </p:cNvPr>
              <p:cNvSpPr txBox="1"/>
              <p:nvPr/>
            </p:nvSpPr>
            <p:spPr>
              <a:xfrm>
                <a:off x="126785" y="1500887"/>
                <a:ext cx="8946194" cy="2246769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en-IN" sz="2800" dirty="0"/>
                  <a:t>Let f(n) be the time efficiency of an algorithm.</a:t>
                </a:r>
              </a:p>
              <a:p>
                <a:pPr algn="just"/>
                <a:r>
                  <a:rPr lang="en-IN" sz="2800" dirty="0"/>
                  <a:t>The function f(n) is said to be</a:t>
                </a:r>
                <a:r>
                  <a:rPr lang="el-GR" sz="2800" spc="-5" dirty="0">
                    <a:solidFill>
                      <a:srgbClr val="BF0000"/>
                    </a:solidFill>
                    <a:cs typeface="Carlito"/>
                  </a:rPr>
                  <a:t>Ω</a:t>
                </a:r>
                <a:r>
                  <a:rPr lang="en-IN" sz="2800" dirty="0"/>
                  <a:t>(g(n)) denoted by </a:t>
                </a:r>
                <a:r>
                  <a:rPr lang="en-IN" sz="2800" dirty="0">
                    <a:solidFill>
                      <a:srgbClr val="FF0000"/>
                    </a:solidFill>
                  </a:rPr>
                  <a:t>t(n)</a:t>
                </a:r>
                <a14:m>
                  <m:oMath xmlns:m="http://schemas.openxmlformats.org/officeDocument/2006/math">
                    <m:r>
                      <a:rPr lang="en-IN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l-GR" sz="2800" spc="-5" dirty="0">
                        <a:solidFill>
                          <a:srgbClr val="BF0000"/>
                        </a:solidFill>
                        <a:cs typeface="Carlito"/>
                      </a:rPr>
                      <m:t>Ω</m:t>
                    </m:r>
                    <m:r>
                      <m:rPr>
                        <m:nor/>
                      </m:rPr>
                      <a:rPr lang="en-IN" sz="2800" dirty="0">
                        <a:solidFill>
                          <a:srgbClr val="FF0000"/>
                        </a:solidFill>
                      </a:rPr>
                      <m:t>(</m:t>
                    </m:r>
                    <m:r>
                      <m:rPr>
                        <m:nor/>
                      </m:rPr>
                      <a:rPr lang="en-IN" sz="2800" dirty="0">
                        <a:solidFill>
                          <a:srgbClr val="FF0000"/>
                        </a:solidFill>
                      </a:rPr>
                      <m:t>g</m:t>
                    </m:r>
                    <m:r>
                      <m:rPr>
                        <m:nor/>
                      </m:rPr>
                      <a:rPr lang="en-IN" sz="2800" dirty="0">
                        <a:solidFill>
                          <a:srgbClr val="FF0000"/>
                        </a:solidFill>
                      </a:rPr>
                      <m:t>(</m:t>
                    </m:r>
                    <m:r>
                      <m:rPr>
                        <m:nor/>
                      </m:rPr>
                      <a:rPr lang="en-IN" sz="2800" dirty="0">
                        <a:solidFill>
                          <a:srgbClr val="FF0000"/>
                        </a:solidFill>
                      </a:rPr>
                      <m:t>n</m:t>
                    </m:r>
                    <m:r>
                      <m:rPr>
                        <m:nor/>
                      </m:rPr>
                      <a:rPr lang="en-IN" sz="2800" dirty="0">
                        <a:solidFill>
                          <a:srgbClr val="FF0000"/>
                        </a:solidFill>
                      </a:rPr>
                      <m:t>))</m:t>
                    </m:r>
                  </m:oMath>
                </a14:m>
                <a:endParaRPr lang="en-IN" sz="2800" dirty="0"/>
              </a:p>
              <a:p>
                <a:pPr algn="just"/>
                <a:r>
                  <a:rPr lang="en-IN" sz="2800" dirty="0" err="1"/>
                  <a:t>Iff</a:t>
                </a:r>
                <a:r>
                  <a:rPr lang="en-IN" sz="2800" dirty="0"/>
                  <a:t> there exists a positive constant c and positive integer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sz="2800" dirty="0"/>
                  <a:t> </a:t>
                </a:r>
              </a:p>
              <a:p>
                <a:pPr algn="just"/>
                <a:r>
                  <a:rPr lang="en-IN" sz="2800" dirty="0"/>
                  <a:t>satisfying the constraint </a:t>
                </a:r>
                <a:r>
                  <a:rPr lang="en-IN" sz="2800" dirty="0">
                    <a:solidFill>
                      <a:srgbClr val="FF0000"/>
                    </a:solidFill>
                  </a:rPr>
                  <a:t>t(n)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sz="2800" i="1" spc="-5" dirty="0">
                        <a:solidFill>
                          <a:srgbClr val="000099"/>
                        </a:solidFill>
                        <a:cs typeface="Carlito"/>
                      </a:rPr>
                      <m:t>≥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800" dirty="0"/>
                  <a:t> for all n</a:t>
                </a:r>
                <a14:m>
                  <m:oMath xmlns:m="http://schemas.openxmlformats.org/officeDocument/2006/math">
                    <m:r>
                      <a:rPr lang="en-I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046FD6-8ECC-4500-B140-4442C90C7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85" y="1500887"/>
                <a:ext cx="8946194" cy="2246769"/>
              </a:xfrm>
              <a:prstGeom prst="rect">
                <a:avLst/>
              </a:prstGeom>
              <a:blipFill>
                <a:blip r:embed="rId2"/>
                <a:stretch>
                  <a:fillRect l="-1361" t="-2156" b="-64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F0636E5-3860-4931-BB0F-7496D7BECE5F}"/>
              </a:ext>
            </a:extLst>
          </p:cNvPr>
          <p:cNvSpPr txBox="1"/>
          <p:nvPr/>
        </p:nvSpPr>
        <p:spPr>
          <a:xfrm>
            <a:off x="2032431" y="637993"/>
            <a:ext cx="45764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IN" sz="2800" b="1" spc="-15" dirty="0"/>
              <a:t>Omega</a:t>
            </a:r>
            <a:r>
              <a:rPr lang="en-IN" sz="2800" b="1" spc="-55" dirty="0"/>
              <a:t> </a:t>
            </a:r>
            <a:r>
              <a:rPr lang="en-IN" sz="2800" b="1" spc="-15" dirty="0"/>
              <a:t>notation</a:t>
            </a:r>
            <a:endParaRPr lang="en-IN" sz="2800" b="1" dirty="0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A37FD2AF-90B8-44B6-B797-119D7E24CC38}"/>
              </a:ext>
            </a:extLst>
          </p:cNvPr>
          <p:cNvSpPr/>
          <p:nvPr/>
        </p:nvSpPr>
        <p:spPr>
          <a:xfrm>
            <a:off x="2467993" y="3991711"/>
            <a:ext cx="4953740" cy="22282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8476B537-B47D-4860-A98C-66E7AA0FCDC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137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4:Data Structures with Algorithms- 20MCA11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91D9D208-4211-4322-8DBC-A564ABD6BD0B}"/>
              </a:ext>
            </a:extLst>
          </p:cNvPr>
          <p:cNvSpPr txBox="1">
            <a:spLocks/>
          </p:cNvSpPr>
          <p:nvPr/>
        </p:nvSpPr>
        <p:spPr>
          <a:xfrm>
            <a:off x="0" y="6436311"/>
            <a:ext cx="9144000" cy="42168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Prepared by: Dr.Vandana B.S , MCA, VCET, Puttur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5058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55286F-5210-4333-A33C-0CB42A2AB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94B52-F5B5-4106-A035-BB5AB2B1383B}" type="slidenum">
              <a:rPr lang="en-IN" smtClean="0"/>
              <a:t>37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F6694-40F1-44AC-94B1-F71F33064ED0}"/>
              </a:ext>
            </a:extLst>
          </p:cNvPr>
          <p:cNvSpPr txBox="1"/>
          <p:nvPr/>
        </p:nvSpPr>
        <p:spPr>
          <a:xfrm>
            <a:off x="1674550" y="1429841"/>
            <a:ext cx="6147232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800" dirty="0" err="1"/>
              <a:t>c.g</a:t>
            </a:r>
            <a:r>
              <a:rPr lang="en-IN" sz="2800" dirty="0"/>
              <a:t>(n) is </a:t>
            </a:r>
            <a:r>
              <a:rPr lang="en-IN" sz="2800" dirty="0" err="1"/>
              <a:t>lowerbound</a:t>
            </a:r>
            <a:r>
              <a:rPr lang="en-IN" sz="2800" dirty="0"/>
              <a:t> for t(n).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23A4284-50E2-4874-BDA0-15917630DFE2}"/>
                  </a:ext>
                </a:extLst>
              </p:cNvPr>
              <p:cNvSpPr txBox="1"/>
              <p:nvPr/>
            </p:nvSpPr>
            <p:spPr>
              <a:xfrm>
                <a:off x="552913" y="2474893"/>
                <a:ext cx="7962437" cy="954107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 sz="2800" dirty="0"/>
                  <a:t>Let t(n)=3n+2 and g(n)=n</a:t>
                </a:r>
              </a:p>
              <a:p>
                <a:r>
                  <a:rPr lang="en-IN" sz="2800" dirty="0"/>
                  <a:t>3n+2</a:t>
                </a:r>
                <a:r>
                  <a:rPr lang="en-IN" sz="28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sz="2800" i="1" spc="-5" dirty="0">
                        <a:solidFill>
                          <a:srgbClr val="000099"/>
                        </a:solidFill>
                        <a:cs typeface="Carlito"/>
                      </a:rPr>
                      <m:t>≥</m:t>
                    </m:r>
                    <m:r>
                      <a:rPr lang="en-IN" sz="2800" i="1" spc="-5" dirty="0">
                        <a:solidFill>
                          <a:srgbClr val="000099"/>
                        </a:solidFill>
                        <a:latin typeface="Cambria Math" panose="02040503050406030204" pitchFamily="18" charset="0"/>
                        <a:cs typeface="Carlito"/>
                      </a:rPr>
                      <m:t> </m:t>
                    </m:r>
                    <m:r>
                      <a:rPr lang="en-IN" sz="2800" b="0" i="1" spc="-5" dirty="0" smtClean="0">
                        <a:solidFill>
                          <a:srgbClr val="000099"/>
                        </a:solidFill>
                        <a:latin typeface="Cambria Math" panose="02040503050406030204" pitchFamily="18" charset="0"/>
                        <a:cs typeface="Carlito"/>
                      </a:rPr>
                      <m:t>𝑛</m:t>
                    </m:r>
                  </m:oMath>
                </a14:m>
                <a:r>
                  <a:rPr lang="en-IN" sz="2800" dirty="0"/>
                  <a:t>  true for n</a:t>
                </a:r>
                <a:r>
                  <a:rPr lang="en-IN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IN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23A4284-50E2-4874-BDA0-15917630D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13" y="2474893"/>
                <a:ext cx="7962437" cy="954107"/>
              </a:xfrm>
              <a:prstGeom prst="rect">
                <a:avLst/>
              </a:prstGeom>
              <a:blipFill>
                <a:blip r:embed="rId2"/>
                <a:stretch>
                  <a:fillRect l="-1529" t="-5660" b="-163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F0636E5-3860-4931-BB0F-7496D7BECE5F}"/>
              </a:ext>
            </a:extLst>
          </p:cNvPr>
          <p:cNvSpPr txBox="1"/>
          <p:nvPr/>
        </p:nvSpPr>
        <p:spPr>
          <a:xfrm>
            <a:off x="1881512" y="593723"/>
            <a:ext cx="45764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IN" sz="2800" b="1" spc="-15" dirty="0"/>
              <a:t>Omega</a:t>
            </a:r>
            <a:r>
              <a:rPr lang="en-IN" sz="2800" b="1" spc="-55" dirty="0"/>
              <a:t> </a:t>
            </a:r>
            <a:r>
              <a:rPr lang="en-IN" sz="2800" b="1" spc="-15" dirty="0"/>
              <a:t>notation</a:t>
            </a:r>
            <a:endParaRPr lang="en-IN" sz="2800" b="1" dirty="0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A37FD2AF-90B8-44B6-B797-119D7E24CC38}"/>
              </a:ext>
            </a:extLst>
          </p:cNvPr>
          <p:cNvSpPr/>
          <p:nvPr/>
        </p:nvSpPr>
        <p:spPr>
          <a:xfrm>
            <a:off x="5850383" y="4057095"/>
            <a:ext cx="3000653" cy="22282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8476B537-B47D-4860-A98C-66E7AA0FCDC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137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4:Data Structures with Algorithms- 20MCA11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91D9D208-4211-4322-8DBC-A564ABD6BD0B}"/>
              </a:ext>
            </a:extLst>
          </p:cNvPr>
          <p:cNvSpPr txBox="1">
            <a:spLocks/>
          </p:cNvSpPr>
          <p:nvPr/>
        </p:nvSpPr>
        <p:spPr>
          <a:xfrm>
            <a:off x="0" y="6436311"/>
            <a:ext cx="9144000" cy="42168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Prepared by: Dr.Vandana B.S , MCA, VCET, Puttur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7332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55286F-5210-4333-A33C-0CB42A2AB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94B52-F5B5-4106-A035-BB5AB2B1383B}" type="slidenum">
              <a:rPr lang="en-IN" smtClean="0"/>
              <a:t>38</a:t>
            </a:fld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046FD6-8ECC-4500-B140-4442C90C73BB}"/>
                  </a:ext>
                </a:extLst>
              </p:cNvPr>
              <p:cNvSpPr txBox="1"/>
              <p:nvPr/>
            </p:nvSpPr>
            <p:spPr>
              <a:xfrm>
                <a:off x="124288" y="1408414"/>
                <a:ext cx="8637972" cy="4239622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t(n) be the time efficiency of an algorithm.</a:t>
                </a:r>
              </a:p>
              <a:p>
                <a:pPr algn="just"/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function t(n) is said to be</a:t>
                </a:r>
                <a14:m>
                  <m:oMath xmlns:m="http://schemas.openxmlformats.org/officeDocument/2006/math">
                    <m:r>
                      <a:rPr lang="en-I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(g(n)) denoted by </a:t>
                </a:r>
                <a:r>
                  <a:rPr lang="en-IN" sz="2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t(n)</a:t>
                </a:r>
                <a14:m>
                  <m:oMath xmlns:m="http://schemas.openxmlformats.org/officeDocument/2006/math">
                    <m:r>
                      <a:rPr lang="en-IN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I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m:rPr>
                        <m:nor/>
                      </m:rPr>
                      <a:rPr lang="en-IN" sz="28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IN" sz="28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g</m:t>
                    </m:r>
                    <m:r>
                      <m:rPr>
                        <m:nor/>
                      </m:rPr>
                      <a:rPr lang="en-IN" sz="28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IN" sz="28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n</m:t>
                    </m:r>
                    <m:r>
                      <m:rPr>
                        <m:nor/>
                      </m:rPr>
                      <a:rPr lang="en-IN" sz="28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en-I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81000" marR="641350" indent="-342900" algn="just">
                  <a:lnSpc>
                    <a:spcPct val="100000"/>
                  </a:lnSpc>
                  <a:spcBef>
                    <a:spcPts val="670"/>
                  </a:spcBef>
                </a:pPr>
                <a:r>
                  <a:rPr lang="en-US" sz="2800" spc="-1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:r>
                  <a:rPr lang="en-US" sz="2800" spc="-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(n) </a:t>
                </a:r>
                <a:r>
                  <a:rPr lang="en-US" sz="2800" spc="-1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bounded both </a:t>
                </a:r>
                <a:r>
                  <a:rPr lang="en-US" sz="2800" spc="-15" dirty="0">
                    <a:solidFill>
                      <a:srgbClr val="B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above </a:t>
                </a:r>
                <a:r>
                  <a:rPr lang="en-US" sz="2800" spc="-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sz="2800" spc="-10" dirty="0">
                    <a:solidFill>
                      <a:srgbClr val="B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below </a:t>
                </a:r>
                <a:r>
                  <a:rPr lang="en-US" sz="2800" spc="-1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 </a:t>
                </a:r>
                <a:r>
                  <a:rPr lang="en-US" sz="2800" spc="-1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some  </a:t>
                </a:r>
                <a:r>
                  <a:rPr lang="en-US" sz="2800" spc="-1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positive </a:t>
                </a:r>
                <a:r>
                  <a:rPr lang="en-US" sz="2800" spc="-2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constant </a:t>
                </a:r>
                <a:r>
                  <a:rPr lang="en-US" sz="2800" spc="-1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multiples </a:t>
                </a:r>
                <a:r>
                  <a:rPr lang="en-US" sz="2800" spc="-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g(n) </a:t>
                </a:r>
                <a:r>
                  <a:rPr lang="en-US" sz="2800" spc="-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</a:t>
                </a:r>
                <a:r>
                  <a:rPr lang="en-US" sz="2800" spc="-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 </a:t>
                </a:r>
                <a:r>
                  <a:rPr lang="en-US" sz="2800" spc="-2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large</a:t>
                </a:r>
                <a:r>
                  <a:rPr lang="en-US" sz="2800" spc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spc="-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n,</a:t>
                </a: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81000" marR="30480" indent="-342900" algn="just">
                  <a:lnSpc>
                    <a:spcPct val="100000"/>
                  </a:lnSpc>
                  <a:spcBef>
                    <a:spcPts val="675"/>
                  </a:spcBef>
                </a:pPr>
                <a:r>
                  <a:rPr lang="en-US" sz="2800" spc="-1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i.e., if </a:t>
                </a:r>
                <a:r>
                  <a:rPr lang="en-US" sz="2800" spc="-1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 </a:t>
                </a:r>
                <a:r>
                  <a:rPr lang="en-US" sz="2800" spc="-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exist </a:t>
                </a:r>
                <a:r>
                  <a:rPr lang="en-US" sz="2800" spc="-1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some </a:t>
                </a:r>
                <a:r>
                  <a:rPr lang="en-US" sz="2800" spc="-1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positive </a:t>
                </a:r>
                <a:r>
                  <a:rPr lang="en-US" sz="2800" spc="-2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constants </a:t>
                </a:r>
                <a:r>
                  <a:rPr lang="en-US" sz="2800" spc="3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2800" spc="52" baseline="-2102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</a:t>
                </a:r>
                <a:r>
                  <a:rPr lang="en-US" sz="2800" spc="-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sz="2800" spc="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2800" spc="7" baseline="-2102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</a:t>
                </a:r>
                <a:r>
                  <a:rPr lang="en-US" sz="2800" spc="-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 </a:t>
                </a:r>
                <a:r>
                  <a:rPr lang="en-US" sz="2800" spc="-1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some </a:t>
                </a:r>
                <a:r>
                  <a:rPr lang="en-US" sz="2800" spc="-1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nonnegative </a:t>
                </a:r>
                <a:r>
                  <a:rPr lang="en-US" sz="2800" spc="-2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integer </a:t>
                </a:r>
                <a:r>
                  <a:rPr lang="en-US" sz="2800" spc="1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sz="2800" spc="15" baseline="-2102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</a:t>
                </a:r>
                <a:r>
                  <a:rPr lang="en-US" sz="2800" spc="-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such</a:t>
                </a:r>
                <a:r>
                  <a:rPr lang="en-US" sz="2800" spc="-1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spc="-1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</a:t>
                </a: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380490" algn="just">
                  <a:lnSpc>
                    <a:spcPct val="100000"/>
                  </a:lnSpc>
                  <a:spcBef>
                    <a:spcPts val="670"/>
                  </a:spcBef>
                  <a:tabLst>
                    <a:tab pos="2460625" algn="l"/>
                    <a:tab pos="2800350" algn="l"/>
                    <a:tab pos="3482340" algn="l"/>
                    <a:tab pos="3822065" algn="l"/>
                    <a:tab pos="4909185" algn="l"/>
                  </a:tabLst>
                </a:pPr>
                <a:r>
                  <a:rPr lang="en-US" sz="2800" spc="5" dirty="0">
                    <a:solidFill>
                      <a:srgbClr val="00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2800" spc="7" baseline="-21021" dirty="0">
                    <a:solidFill>
                      <a:srgbClr val="00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800" spc="307" baseline="-21021" dirty="0">
                    <a:solidFill>
                      <a:srgbClr val="00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spc="-5" dirty="0">
                    <a:solidFill>
                      <a:srgbClr val="00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g(n)	≤	</a:t>
                </a:r>
                <a:r>
                  <a:rPr lang="en-US" sz="2800" spc="-10" dirty="0">
                    <a:solidFill>
                      <a:srgbClr val="00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t(n)	</a:t>
                </a:r>
                <a:r>
                  <a:rPr lang="en-US" sz="2800" spc="-5" dirty="0">
                    <a:solidFill>
                      <a:srgbClr val="00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≤	</a:t>
                </a:r>
                <a:r>
                  <a:rPr lang="en-US" sz="2800" dirty="0">
                    <a:solidFill>
                      <a:srgbClr val="00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2800" baseline="-21021" dirty="0">
                    <a:solidFill>
                      <a:srgbClr val="00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800" dirty="0">
                    <a:solidFill>
                      <a:srgbClr val="00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g(n)	</a:t>
                </a:r>
                <a:r>
                  <a:rPr lang="en-US" sz="2800" spc="-25" dirty="0">
                    <a:solidFill>
                      <a:srgbClr val="00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</a:t>
                </a:r>
                <a:r>
                  <a:rPr lang="en-US" sz="2800" spc="-5" dirty="0">
                    <a:solidFill>
                      <a:srgbClr val="00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 n ≥</a:t>
                </a:r>
                <a:r>
                  <a:rPr lang="en-US" sz="2800" spc="20" dirty="0">
                    <a:solidFill>
                      <a:srgbClr val="00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spc="5" dirty="0">
                    <a:solidFill>
                      <a:srgbClr val="00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sz="2800" spc="7" baseline="-21021" dirty="0">
                    <a:solidFill>
                      <a:srgbClr val="00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2800" spc="5" dirty="0">
                    <a:solidFill>
                      <a:srgbClr val="00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I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046FD6-8ECC-4500-B140-4442C90C7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88" y="1408414"/>
                <a:ext cx="8637972" cy="4239622"/>
              </a:xfrm>
              <a:prstGeom prst="rect">
                <a:avLst/>
              </a:prstGeom>
              <a:blipFill>
                <a:blip r:embed="rId2"/>
                <a:stretch>
                  <a:fillRect l="-1339" t="-1289" r="-10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F0636E5-3860-4931-BB0F-7496D7BECE5F}"/>
              </a:ext>
            </a:extLst>
          </p:cNvPr>
          <p:cNvSpPr txBox="1"/>
          <p:nvPr/>
        </p:nvSpPr>
        <p:spPr>
          <a:xfrm>
            <a:off x="2155055" y="437868"/>
            <a:ext cx="45764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IN" sz="2800" b="1" spc="-15" dirty="0"/>
              <a:t>Theta</a:t>
            </a:r>
            <a:r>
              <a:rPr lang="en-IN" sz="2800" b="1" spc="-50" dirty="0"/>
              <a:t> </a:t>
            </a:r>
            <a:r>
              <a:rPr lang="en-IN" sz="2800" b="1" spc="-15" dirty="0"/>
              <a:t>Notation</a:t>
            </a:r>
            <a:endParaRPr lang="en-IN" sz="2800" b="1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F2082344-3A64-43E0-975A-1F4D7C9F1A0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137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4:Data Structures with Algorithms- 20MCA11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64CBD77F-F12E-48F9-9A3A-7BA08AB4E863}"/>
              </a:ext>
            </a:extLst>
          </p:cNvPr>
          <p:cNvSpPr txBox="1">
            <a:spLocks/>
          </p:cNvSpPr>
          <p:nvPr/>
        </p:nvSpPr>
        <p:spPr>
          <a:xfrm>
            <a:off x="0" y="6436311"/>
            <a:ext cx="9144000" cy="42168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Prepared by: Dr.Vandana B.S , MCA, VCET, Puttur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0335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55286F-5210-4333-A33C-0CB42A2AB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94B52-F5B5-4106-A035-BB5AB2B1383B}" type="slidenum">
              <a:rPr lang="en-IN" smtClean="0"/>
              <a:t>39</a:t>
            </a:fld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23A4284-50E2-4874-BDA0-15917630DFE2}"/>
                  </a:ext>
                </a:extLst>
              </p:cNvPr>
              <p:cNvSpPr txBox="1"/>
              <p:nvPr/>
            </p:nvSpPr>
            <p:spPr>
              <a:xfrm>
                <a:off x="2041864" y="1259217"/>
                <a:ext cx="4621381" cy="369332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 dirty="0"/>
                  <a:t>Let t(n)=3n+2 and n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IN" dirty="0"/>
                  <a:t>3n+2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IN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b="0" i="0" spc="-5" dirty="0" smtClean="0">
                        <a:solidFill>
                          <a:srgbClr val="000099"/>
                        </a:solidFill>
                        <a:latin typeface="Cambria Math" panose="02040503050406030204" pitchFamily="18" charset="0"/>
                        <a:cs typeface="Carlito"/>
                      </a:rPr>
                      <m:t>4</m:t>
                    </m:r>
                    <m:r>
                      <a:rPr lang="en-IN" b="0" i="1" spc="-5" dirty="0" smtClean="0">
                        <a:solidFill>
                          <a:srgbClr val="000099"/>
                        </a:solidFill>
                        <a:latin typeface="Cambria Math" panose="02040503050406030204" pitchFamily="18" charset="0"/>
                        <a:cs typeface="Carlito"/>
                      </a:rPr>
                      <m:t>𝑛</m:t>
                    </m:r>
                  </m:oMath>
                </a14:m>
                <a:r>
                  <a:rPr lang="en-IN" dirty="0"/>
                  <a:t>  true for n</a:t>
                </a:r>
                <a:r>
                  <a:rPr lang="en-I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I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23A4284-50E2-4874-BDA0-15917630D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864" y="1259217"/>
                <a:ext cx="4621381" cy="369332"/>
              </a:xfrm>
              <a:prstGeom prst="rect">
                <a:avLst/>
              </a:prstGeom>
              <a:blipFill>
                <a:blip r:embed="rId2"/>
                <a:stretch>
                  <a:fillRect l="-1053" t="-8065" b="-2419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4" descr="figs2_3">
            <a:extLst>
              <a:ext uri="{FF2B5EF4-FFF2-40B4-BE49-F238E27FC236}">
                <a16:creationId xmlns:a16="http://schemas.microsoft.com/office/drawing/2014/main" id="{24FDBC7F-1DB9-4F42-A1C7-E8E19E86C7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" t="11729" r="-4728" b="2057"/>
          <a:stretch/>
        </p:blipFill>
        <p:spPr>
          <a:xfrm>
            <a:off x="1872446" y="2107754"/>
            <a:ext cx="5399108" cy="394681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F2082344-3A64-43E0-975A-1F4D7C9F1A0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137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4:Data Structures with Algorithms- 20MCA11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64CBD77F-F12E-48F9-9A3A-7BA08AB4E863}"/>
              </a:ext>
            </a:extLst>
          </p:cNvPr>
          <p:cNvSpPr txBox="1">
            <a:spLocks/>
          </p:cNvSpPr>
          <p:nvPr/>
        </p:nvSpPr>
        <p:spPr>
          <a:xfrm>
            <a:off x="0" y="6436311"/>
            <a:ext cx="9144000" cy="42168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Prepared by: Dr.Vandana B.S , MCA, VCET, Puttur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748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1B03F7C9-B8F4-41AB-913D-F494299342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en-US">
                <a:solidFill>
                  <a:schemeClr val="tx1"/>
                </a:solidFill>
              </a:rPr>
              <a:t>1-</a:t>
            </a:r>
            <a:fld id="{7C6F58D1-5086-43CE-9BD6-13055B7A3571}" type="slidenum">
              <a:rPr lang="en-US" altLang="en-US">
                <a:solidFill>
                  <a:schemeClr val="tx1"/>
                </a:solidFill>
              </a:rPr>
              <a:pPr/>
              <a:t>4</a:t>
            </a:fld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A3EA1282-F3C7-460B-A3BD-843EE91E5C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002268"/>
            <a:ext cx="8686800" cy="5133975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just">
              <a:lnSpc>
                <a:spcPct val="150000"/>
              </a:lnSpc>
              <a:buFont typeface="Monotype Sorts" pitchFamily="2" charset="2"/>
              <a:buNone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altLang="en-US" sz="28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sequence of unambiguous instructions for solving a problem, i.e., for obtaining a required output for any legitimate input in a finite amount of time.</a:t>
            </a:r>
            <a:b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Monotype Sorts" pitchFamily="2" charset="2"/>
              <a:buNone/>
            </a:pP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652" name="Rectangle 12">
            <a:extLst>
              <a:ext uri="{FF2B5EF4-FFF2-40B4-BE49-F238E27FC236}">
                <a16:creationId xmlns:a16="http://schemas.microsoft.com/office/drawing/2014/main" id="{405A14A8-0559-4723-A2D6-F16F258FDB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6125" y="5334000"/>
            <a:ext cx="2743200" cy="76200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dirty="0"/>
              <a:t>“computer” </a:t>
            </a:r>
          </a:p>
        </p:txBody>
      </p:sp>
      <p:sp>
        <p:nvSpPr>
          <p:cNvPr id="112653" name="Line 13">
            <a:extLst>
              <a:ext uri="{FF2B5EF4-FFF2-40B4-BE49-F238E27FC236}">
                <a16:creationId xmlns:a16="http://schemas.microsoft.com/office/drawing/2014/main" id="{D9542BD0-94FB-4308-BCA5-7356F6C7309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81525" y="3657600"/>
            <a:ext cx="0" cy="609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12654" name="Line 14">
            <a:extLst>
              <a:ext uri="{FF2B5EF4-FFF2-40B4-BE49-F238E27FC236}">
                <a16:creationId xmlns:a16="http://schemas.microsoft.com/office/drawing/2014/main" id="{11D59B6C-0F5B-41FA-ABAE-71C58D2E3FF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81525" y="4876800"/>
            <a:ext cx="0" cy="457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12655" name="Text Box 15">
            <a:extLst>
              <a:ext uri="{FF2B5EF4-FFF2-40B4-BE49-F238E27FC236}">
                <a16:creationId xmlns:a16="http://schemas.microsoft.com/office/drawing/2014/main" id="{D4A5F44D-39ED-45B4-8D66-D1CD2CBC50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3513" y="3124200"/>
            <a:ext cx="12842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dirty="0"/>
              <a:t>problem</a:t>
            </a:r>
          </a:p>
        </p:txBody>
      </p:sp>
      <p:sp>
        <p:nvSpPr>
          <p:cNvPr id="112656" name="Text Box 16">
            <a:extLst>
              <a:ext uri="{FF2B5EF4-FFF2-40B4-BE49-F238E27FC236}">
                <a16:creationId xmlns:a16="http://schemas.microsoft.com/office/drawing/2014/main" id="{FE6B993E-A7C1-481B-8DB7-B69A56BC1F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5575" y="4267200"/>
            <a:ext cx="109356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dirty="0"/>
              <a:t>algorithm</a:t>
            </a:r>
          </a:p>
        </p:txBody>
      </p:sp>
      <p:sp>
        <p:nvSpPr>
          <p:cNvPr id="112657" name="Text Box 17">
            <a:extLst>
              <a:ext uri="{FF2B5EF4-FFF2-40B4-BE49-F238E27FC236}">
                <a16:creationId xmlns:a16="http://schemas.microsoft.com/office/drawing/2014/main" id="{73AD8A73-47B7-495A-85E0-63BA69F1C2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5486400"/>
            <a:ext cx="11985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dirty="0"/>
              <a:t>input</a:t>
            </a:r>
          </a:p>
        </p:txBody>
      </p:sp>
      <p:sp>
        <p:nvSpPr>
          <p:cNvPr id="112658" name="Text Box 18">
            <a:extLst>
              <a:ext uri="{FF2B5EF4-FFF2-40B4-BE49-F238E27FC236}">
                <a16:creationId xmlns:a16="http://schemas.microsoft.com/office/drawing/2014/main" id="{45A3848B-8AC5-4FEF-ACDA-23F9B3D98B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5486400"/>
            <a:ext cx="11985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dirty="0"/>
              <a:t>output</a:t>
            </a:r>
          </a:p>
        </p:txBody>
      </p:sp>
      <p:sp>
        <p:nvSpPr>
          <p:cNvPr id="112659" name="Line 19">
            <a:extLst>
              <a:ext uri="{FF2B5EF4-FFF2-40B4-BE49-F238E27FC236}">
                <a16:creationId xmlns:a16="http://schemas.microsoft.com/office/drawing/2014/main" id="{44F69329-D224-40D8-A242-64BEC52275E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5791200"/>
            <a:ext cx="12192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12660" name="Line 20">
            <a:extLst>
              <a:ext uri="{FF2B5EF4-FFF2-40B4-BE49-F238E27FC236}">
                <a16:creationId xmlns:a16="http://schemas.microsoft.com/office/drawing/2014/main" id="{4BA2088D-83FC-4A09-835C-559FF5E2B45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9800" y="5791200"/>
            <a:ext cx="11430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112962B1-7E21-4EF2-859D-91A01C83E7C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137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4:Data Structures with Algorithms- 20MCA11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C674528D-5895-46EA-9754-9786378D3476}"/>
              </a:ext>
            </a:extLst>
          </p:cNvPr>
          <p:cNvSpPr txBox="1">
            <a:spLocks/>
          </p:cNvSpPr>
          <p:nvPr/>
        </p:nvSpPr>
        <p:spPr>
          <a:xfrm>
            <a:off x="0" y="6436311"/>
            <a:ext cx="9144000" cy="42168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Prepared by: Dr.Vandana B.S , MCA, VCET, Puttur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55286F-5210-4333-A33C-0CB42A2AB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94B52-F5B5-4106-A035-BB5AB2B1383B}" type="slidenum">
              <a:rPr lang="en-IN" smtClean="0"/>
              <a:t>40</a:t>
            </a:fld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1F89FE-0B6D-4E4F-A1FF-AF84397E9C3D}"/>
                  </a:ext>
                </a:extLst>
              </p:cNvPr>
              <p:cNvSpPr txBox="1"/>
              <p:nvPr/>
            </p:nvSpPr>
            <p:spPr>
              <a:xfrm>
                <a:off x="461638" y="783783"/>
                <a:ext cx="775908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dirty="0"/>
                  <a:t>Let t(n)=10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IN" sz="2800" dirty="0"/>
                  <a:t>+5 express t(n) using big oh ,big omega and big theta.</a:t>
                </a:r>
              </a:p>
              <a:p>
                <a:endParaRPr lang="en-IN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1F89FE-0B6D-4E4F-A1FF-AF84397E9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638" y="783783"/>
                <a:ext cx="7759084" cy="1384995"/>
              </a:xfrm>
              <a:prstGeom prst="rect">
                <a:avLst/>
              </a:prstGeom>
              <a:blipFill>
                <a:blip r:embed="rId2"/>
                <a:stretch>
                  <a:fillRect l="-1650" t="-4405" r="-25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50F21C-144B-4C76-AC4A-AFB54E3AB715}"/>
                  </a:ext>
                </a:extLst>
              </p:cNvPr>
              <p:cNvSpPr txBox="1"/>
              <p:nvPr/>
            </p:nvSpPr>
            <p:spPr>
              <a:xfrm>
                <a:off x="461638" y="1961744"/>
                <a:ext cx="7865616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/>
                  <a:t>10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IN" sz="2800" dirty="0"/>
                  <a:t>+5</a:t>
                </a:r>
                <a14:m>
                  <m:oMath xmlns:m="http://schemas.openxmlformats.org/officeDocument/2006/math">
                    <m:r>
                      <a:rPr lang="en-I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IN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IN" sz="2800" dirty="0"/>
                  <a:t>  true for n</a:t>
                </a:r>
                <a:r>
                  <a:rPr lang="en-IN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IN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</m:t>
                    </m:r>
                  </m:oMath>
                </a14:m>
                <a:endParaRPr lang="en-IN" sz="2800" b="0" dirty="0">
                  <a:ea typeface="Cambria Math" panose="02040503050406030204" pitchFamily="18" charset="0"/>
                </a:endParaRPr>
              </a:p>
              <a:p>
                <a:r>
                  <a:rPr lang="en-IN" sz="2800" dirty="0"/>
                  <a:t>Hence </a:t>
                </a:r>
                <a:r>
                  <a:rPr lang="en-IN" sz="2800" dirty="0">
                    <a:solidFill>
                      <a:srgbClr val="FF0000"/>
                    </a:solidFill>
                  </a:rPr>
                  <a:t>t(n)</a:t>
                </a:r>
                <a14:m>
                  <m:oMath xmlns:m="http://schemas.openxmlformats.org/officeDocument/2006/math">
                    <m:r>
                      <a:rPr lang="en-IN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I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m:rPr>
                        <m:nor/>
                      </m:rPr>
                      <a:rPr lang="en-IN" sz="2800" dirty="0">
                        <a:solidFill>
                          <a:srgbClr val="FF0000"/>
                        </a:solidFill>
                      </a:rPr>
                      <m:t>(</m:t>
                    </m:r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m:rPr>
                        <m:nor/>
                      </m:rPr>
                      <a:rPr lang="en-IN" sz="2800" dirty="0">
                        <a:solidFill>
                          <a:srgbClr val="FF0000"/>
                        </a:solidFill>
                      </a:rPr>
                      <m:t>)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50F21C-144B-4C76-AC4A-AFB54E3AB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638" y="1961744"/>
                <a:ext cx="7865616" cy="954107"/>
              </a:xfrm>
              <a:prstGeom prst="rect">
                <a:avLst/>
              </a:prstGeom>
              <a:blipFill>
                <a:blip r:embed="rId3"/>
                <a:stretch>
                  <a:fillRect l="-1628" t="-6410" b="-179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2EE268F-8397-4CF9-83F8-293A01E40895}"/>
                  </a:ext>
                </a:extLst>
              </p:cNvPr>
              <p:cNvSpPr txBox="1"/>
              <p:nvPr/>
            </p:nvSpPr>
            <p:spPr>
              <a:xfrm>
                <a:off x="608119" y="4648395"/>
                <a:ext cx="7466121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IN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IN" sz="2800" dirty="0"/>
                  <a:t>10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IN" sz="2800" dirty="0"/>
                  <a:t>+5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IN" sz="2800" dirty="0"/>
                  <a:t>  true for n</a:t>
                </a:r>
                <a:r>
                  <a:rPr lang="en-IN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IN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</m:t>
                    </m:r>
                  </m:oMath>
                </a14:m>
                <a:endParaRPr lang="en-IN" sz="2800" b="0" dirty="0">
                  <a:ea typeface="Cambria Math" panose="02040503050406030204" pitchFamily="18" charset="0"/>
                </a:endParaRPr>
              </a:p>
              <a:p>
                <a:r>
                  <a:rPr lang="en-IN" sz="2800" dirty="0"/>
                  <a:t>Hence </a:t>
                </a:r>
                <a:r>
                  <a:rPr lang="en-IN" sz="2800" dirty="0">
                    <a:solidFill>
                      <a:srgbClr val="FF0000"/>
                    </a:solidFill>
                  </a:rPr>
                  <a:t>t(n)</a:t>
                </a:r>
                <a14:m>
                  <m:oMath xmlns:m="http://schemas.openxmlformats.org/officeDocument/2006/math">
                    <m:r>
                      <a:rPr lang="en-I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I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m:rPr>
                        <m:nor/>
                      </m:rPr>
                      <a:rPr lang="en-IN" sz="2800" dirty="0">
                        <a:solidFill>
                          <a:srgbClr val="FF0000"/>
                        </a:solidFill>
                      </a:rPr>
                      <m:t>(</m:t>
                    </m:r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m:rPr>
                        <m:nor/>
                      </m:rPr>
                      <a:rPr lang="en-IN" sz="2800" dirty="0">
                        <a:solidFill>
                          <a:srgbClr val="FF0000"/>
                        </a:solidFill>
                      </a:rPr>
                      <m:t>)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2EE268F-8397-4CF9-83F8-293A01E40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19" y="4648395"/>
                <a:ext cx="7466121" cy="954107"/>
              </a:xfrm>
              <a:prstGeom prst="rect">
                <a:avLst/>
              </a:prstGeom>
              <a:blipFill>
                <a:blip r:embed="rId4"/>
                <a:stretch>
                  <a:fillRect l="-1714" t="-6410" b="-179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3BDB102-55B0-4E0A-B20A-DD776C7DAA52}"/>
                  </a:ext>
                </a:extLst>
              </p:cNvPr>
              <p:cNvSpPr txBox="1"/>
              <p:nvPr/>
            </p:nvSpPr>
            <p:spPr>
              <a:xfrm>
                <a:off x="545976" y="3139705"/>
                <a:ext cx="7696940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/>
                  <a:t>10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IN" sz="2800" dirty="0"/>
                  <a:t>+5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≥10</m:t>
                    </m:r>
                  </m:oMath>
                </a14:m>
                <a:r>
                  <a:rPr lang="en-IN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IN" sz="2800" dirty="0"/>
                  <a:t>  true for n</a:t>
                </a:r>
                <a:r>
                  <a:rPr lang="en-IN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IN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</m:oMath>
                </a14:m>
                <a:endParaRPr lang="en-IN" sz="2800" b="0" dirty="0">
                  <a:ea typeface="Cambria Math" panose="02040503050406030204" pitchFamily="18" charset="0"/>
                </a:endParaRPr>
              </a:p>
              <a:p>
                <a:r>
                  <a:rPr lang="en-IN" sz="2800" dirty="0"/>
                  <a:t>Hence </a:t>
                </a:r>
                <a:r>
                  <a:rPr lang="en-IN" sz="2800" dirty="0">
                    <a:solidFill>
                      <a:srgbClr val="FF0000"/>
                    </a:solidFill>
                  </a:rPr>
                  <a:t>t(n)</a:t>
                </a:r>
                <a14:m>
                  <m:oMath xmlns:m="http://schemas.openxmlformats.org/officeDocument/2006/math">
                    <m:r>
                      <a:rPr lang="en-I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l-GR" sz="2800" spc="-5" dirty="0">
                        <a:solidFill>
                          <a:srgbClr val="BF0000"/>
                        </a:solidFill>
                        <a:cs typeface="Carlito"/>
                      </a:rPr>
                      <m:t>Ω</m:t>
                    </m:r>
                    <m:r>
                      <m:rPr>
                        <m:nor/>
                      </m:rPr>
                      <a:rPr lang="en-IN" sz="2800" dirty="0">
                        <a:solidFill>
                          <a:srgbClr val="FF0000"/>
                        </a:solidFill>
                      </a:rPr>
                      <m:t>(</m:t>
                    </m:r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m:rPr>
                        <m:nor/>
                      </m:rPr>
                      <a:rPr lang="en-IN" sz="2800" dirty="0">
                        <a:solidFill>
                          <a:srgbClr val="FF0000"/>
                        </a:solidFill>
                      </a:rPr>
                      <m:t>)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3BDB102-55B0-4E0A-B20A-DD776C7DA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976" y="3139705"/>
                <a:ext cx="7696940" cy="954107"/>
              </a:xfrm>
              <a:prstGeom prst="rect">
                <a:avLst/>
              </a:prstGeom>
              <a:blipFill>
                <a:blip r:embed="rId5"/>
                <a:stretch>
                  <a:fillRect l="-1664" t="-5732" b="-171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3">
            <a:extLst>
              <a:ext uri="{FF2B5EF4-FFF2-40B4-BE49-F238E27FC236}">
                <a16:creationId xmlns:a16="http://schemas.microsoft.com/office/drawing/2014/main" id="{0D6378AA-033F-4BE7-AE03-9ABFE75A9E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137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4:Data Structures with Algorithms- 20MCA11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E3CAEC4A-0A9C-4D05-A967-F26E90E362D2}"/>
              </a:ext>
            </a:extLst>
          </p:cNvPr>
          <p:cNvSpPr txBox="1">
            <a:spLocks/>
          </p:cNvSpPr>
          <p:nvPr/>
        </p:nvSpPr>
        <p:spPr>
          <a:xfrm>
            <a:off x="0" y="6436311"/>
            <a:ext cx="9144000" cy="42168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Prepared by: Dr.Vandana B.S , MCA, VCET, Puttur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305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F0E2B0-7597-4DCF-8E28-1ECDFABF6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94B52-F5B5-4106-A035-BB5AB2B1383B}" type="slidenum">
              <a:rPr lang="en-IN" smtClean="0"/>
              <a:t>41</a:t>
            </a:fld>
            <a:endParaRPr lang="en-IN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849B113E-8060-4892-8B75-19A703D42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80" y="993214"/>
            <a:ext cx="8531441" cy="53631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EDA1C7B3-9D31-4A5D-A226-C6E6497DB9D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137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4:Data Structures with Algorithms- 20MCA11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826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DFE05B-6F38-4E04-97A0-4DEF8A985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94B52-F5B5-4106-A035-BB5AB2B1383B}" type="slidenum">
              <a:rPr lang="en-IN" smtClean="0"/>
              <a:t>42</a:t>
            </a:fld>
            <a:endParaRPr lang="en-IN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C44F71D4-2969-47D6-9630-11DB7FCAC166}"/>
              </a:ext>
            </a:extLst>
          </p:cNvPr>
          <p:cNvSpPr txBox="1">
            <a:spLocks/>
          </p:cNvSpPr>
          <p:nvPr/>
        </p:nvSpPr>
        <p:spPr>
          <a:xfrm>
            <a:off x="2140022" y="789220"/>
            <a:ext cx="6295428" cy="45212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</a:t>
            </a:r>
            <a:r>
              <a:rPr lang="en-IN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IN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Recursive</a:t>
            </a:r>
            <a:r>
              <a:rPr lang="en-IN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5335C671-E279-424C-B459-8BF713F6D179}"/>
              </a:ext>
            </a:extLst>
          </p:cNvPr>
          <p:cNvSpPr txBox="1">
            <a:spLocks/>
          </p:cNvSpPr>
          <p:nvPr/>
        </p:nvSpPr>
        <p:spPr>
          <a:xfrm>
            <a:off x="533635" y="1377864"/>
            <a:ext cx="8236528" cy="4456989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9900" indent="-457200" algn="just">
              <a:lnSpc>
                <a:spcPct val="100000"/>
              </a:lnSpc>
              <a:spcBef>
                <a:spcPts val="675"/>
              </a:spcBef>
              <a:buFont typeface="Arial" panose="020B0604020202020204" pitchFamily="34" charset="0"/>
              <a:buAutoNum type="arabicPeriod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Decide on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 indicating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sz="2400" spc="-15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input’s</a:t>
            </a:r>
            <a:r>
              <a:rPr lang="en-US" sz="2400" spc="-4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1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69900" indent="-457200" algn="just">
              <a:lnSpc>
                <a:spcPct val="100000"/>
              </a:lnSpc>
              <a:spcBef>
                <a:spcPts val="575"/>
              </a:spcBef>
              <a:buFont typeface="Arial" panose="020B0604020202020204" pitchFamily="34" charset="0"/>
              <a:buAutoNum type="arabicPeriod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the </a:t>
            </a:r>
            <a:r>
              <a:rPr lang="en-US"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algorithm’s </a:t>
            </a:r>
            <a:r>
              <a:rPr lang="en-US" sz="2400" spc="-5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</a:t>
            </a:r>
            <a:r>
              <a:rPr lang="en-US" sz="2400" spc="-15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operation.</a:t>
            </a:r>
          </a:p>
          <a:p>
            <a:pPr marL="469900" marR="11430" indent="-457200" algn="just">
              <a:lnSpc>
                <a:spcPct val="100000"/>
              </a:lnSpc>
              <a:spcBef>
                <a:spcPts val="575"/>
              </a:spcBef>
              <a:buFont typeface="Arial" panose="020B0604020202020204" pitchFamily="34" charset="0"/>
              <a:buAutoNum type="arabicPeriod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whether the </a:t>
            </a:r>
            <a:r>
              <a:rPr lang="en-US" sz="2400" spc="-5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times the basic </a:t>
            </a:r>
            <a:r>
              <a:rPr lang="en-US" sz="2400" spc="-15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operation </a:t>
            </a:r>
            <a:r>
              <a:rPr lang="en-US" sz="2400" spc="-5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 </a:t>
            </a:r>
            <a:r>
              <a:rPr lang="en-US" sz="2400" spc="-2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executed </a:t>
            </a:r>
            <a:r>
              <a:rPr lang="en-US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vary 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inputs of the same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1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size;</a:t>
            </a:r>
            <a:r>
              <a:rPr lang="en-US" sz="24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can, the </a:t>
            </a:r>
            <a:r>
              <a:rPr lang="en-US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worst-case, </a:t>
            </a:r>
            <a:r>
              <a:rPr lang="en-US"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average-case,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best-case  efficiencies must 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lang="en-US"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investigated</a:t>
            </a:r>
            <a:r>
              <a:rPr lang="en-US" sz="2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separately.</a:t>
            </a:r>
          </a:p>
          <a:p>
            <a:pPr marL="469900" marR="206375" indent="-457200" algn="just">
              <a:lnSpc>
                <a:spcPct val="100000"/>
              </a:lnSpc>
              <a:spcBef>
                <a:spcPts val="580"/>
              </a:spcBef>
              <a:buFont typeface="Arial" panose="020B0604020202020204" pitchFamily="34" charset="0"/>
              <a:buAutoNum type="arabicPeriod" startAt="4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up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spc="-1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recurrence relation</a:t>
            </a:r>
            <a:r>
              <a:rPr lang="en-US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appropriate 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 </a:t>
            </a:r>
            <a:r>
              <a:rPr lang="en-US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condition, </a:t>
            </a:r>
            <a:r>
              <a:rPr lang="en-US"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times the basic </a:t>
            </a:r>
            <a:r>
              <a:rPr lang="en-US"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 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 </a:t>
            </a:r>
            <a:r>
              <a:rPr lang="en-US"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executed.</a:t>
            </a:r>
          </a:p>
          <a:p>
            <a:pPr marL="469900" marR="206375" indent="-457200" algn="just">
              <a:lnSpc>
                <a:spcPct val="100000"/>
              </a:lnSpc>
              <a:spcBef>
                <a:spcPts val="580"/>
              </a:spcBef>
              <a:buFont typeface="Arial" panose="020B0604020202020204" pitchFamily="34" charset="0"/>
              <a:buAutoNum type="arabicPeriod" startAt="4"/>
              <a:tabLst>
                <a:tab pos="469265" algn="l"/>
                <a:tab pos="469900" algn="l"/>
              </a:tabLst>
            </a:pPr>
            <a:r>
              <a:rPr lang="en-US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Solve 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recurrence </a:t>
            </a:r>
            <a:r>
              <a:rPr lang="en-US" sz="24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or, </a:t>
            </a:r>
            <a:r>
              <a:rPr lang="en-US"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lang="en-US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least, 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ascertain the </a:t>
            </a:r>
            <a:r>
              <a:rPr lang="en-US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 </a:t>
            </a:r>
            <a:r>
              <a:rPr lang="en-US"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growth 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its</a:t>
            </a:r>
            <a:r>
              <a:rPr lang="en-US"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solution.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DFB9A49D-3236-44C4-93F8-9A2F506F317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137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4:Data Structures with Algorithms- 20MCA11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E73F595F-BCE1-48A3-9277-D3239E3D5601}"/>
              </a:ext>
            </a:extLst>
          </p:cNvPr>
          <p:cNvSpPr txBox="1">
            <a:spLocks/>
          </p:cNvSpPr>
          <p:nvPr/>
        </p:nvSpPr>
        <p:spPr>
          <a:xfrm>
            <a:off x="0" y="6436311"/>
            <a:ext cx="9144000" cy="42168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Prepared by: Dr.Vandana B.S , MCA, VCET, Puttur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617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294188-41EF-4E26-9601-2E01C4A67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94B52-F5B5-4106-A035-BB5AB2B1383B}" type="slidenum">
              <a:rPr lang="en-IN" smtClean="0"/>
              <a:t>43</a:t>
            </a:fld>
            <a:endParaRPr lang="en-IN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A86540C5-375B-445B-BDB9-3137AD8B249D}"/>
              </a:ext>
            </a:extLst>
          </p:cNvPr>
          <p:cNvSpPr txBox="1">
            <a:spLocks/>
          </p:cNvSpPr>
          <p:nvPr/>
        </p:nvSpPr>
        <p:spPr>
          <a:xfrm>
            <a:off x="752237" y="1108627"/>
            <a:ext cx="763952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pc="-15" dirty="0"/>
              <a:t>Mathematical </a:t>
            </a:r>
            <a:r>
              <a:rPr lang="en-US" sz="2800" spc="-10" dirty="0"/>
              <a:t>Analysis </a:t>
            </a:r>
            <a:r>
              <a:rPr lang="en-US" sz="2800" spc="-5" dirty="0"/>
              <a:t>of </a:t>
            </a:r>
            <a:r>
              <a:rPr lang="en-US" sz="2800" b="1" spc="-15" dirty="0">
                <a:latin typeface="Carlito"/>
                <a:cs typeface="Carlito"/>
              </a:rPr>
              <a:t>Recursive</a:t>
            </a:r>
            <a:r>
              <a:rPr lang="en-US" sz="2800" b="1" spc="110" dirty="0">
                <a:latin typeface="Carlito"/>
                <a:cs typeface="Carlito"/>
              </a:rPr>
              <a:t> </a:t>
            </a:r>
            <a:r>
              <a:rPr lang="en-US" sz="2800" b="1" spc="-10" dirty="0">
                <a:latin typeface="Carlito"/>
                <a:cs typeface="Carlito"/>
              </a:rPr>
              <a:t>Algorithms</a:t>
            </a:r>
            <a:endParaRPr lang="en-US" sz="2800" dirty="0">
              <a:latin typeface="Carlito"/>
              <a:cs typeface="Carli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D5F9D3-0C3C-4848-9B7F-16C6C41F7D63}"/>
              </a:ext>
            </a:extLst>
          </p:cNvPr>
          <p:cNvSpPr txBox="1"/>
          <p:nvPr/>
        </p:nvSpPr>
        <p:spPr>
          <a:xfrm>
            <a:off x="997074" y="2224289"/>
            <a:ext cx="685078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Algorithm: fact(n)</a:t>
            </a:r>
          </a:p>
          <a:p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non –negative integer n</a:t>
            </a:r>
          </a:p>
          <a:p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value of n!</a:t>
            </a:r>
          </a:p>
          <a:p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Method:</a:t>
            </a:r>
          </a:p>
          <a:p>
            <a:pPr lvl="2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n==0</a:t>
            </a:r>
          </a:p>
          <a:p>
            <a:pPr lvl="2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 1</a:t>
            </a:r>
          </a:p>
          <a:p>
            <a:pPr lvl="2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</a:p>
          <a:p>
            <a:pPr lvl="2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 fact(n-1)*n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E5AC5A-12D5-4B79-ADED-0F0D94AA4EFC}"/>
              </a:ext>
            </a:extLst>
          </p:cNvPr>
          <p:cNvSpPr txBox="1"/>
          <p:nvPr/>
        </p:nvSpPr>
        <p:spPr>
          <a:xfrm>
            <a:off x="828397" y="1633305"/>
            <a:ext cx="68507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2060"/>
                </a:solidFill>
              </a:rPr>
              <a:t>Consider the Algorithm: Finding factorial of n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61DB0BA3-C80B-428D-8412-646BDC31D9B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137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4:Data Structures with Algorithms- 20MCA11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937F9AD9-2F8F-4990-B83A-9E697CBD9D06}"/>
              </a:ext>
            </a:extLst>
          </p:cNvPr>
          <p:cNvSpPr txBox="1">
            <a:spLocks/>
          </p:cNvSpPr>
          <p:nvPr/>
        </p:nvSpPr>
        <p:spPr>
          <a:xfrm>
            <a:off x="0" y="6436311"/>
            <a:ext cx="9144000" cy="42168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Prepared by: Dr.Vandana B.S , MCA, VCET, Puttur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8166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294188-41EF-4E26-9601-2E01C4A67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94B52-F5B5-4106-A035-BB5AB2B1383B}" type="slidenum">
              <a:rPr lang="en-IN" smtClean="0"/>
              <a:t>44</a:t>
            </a:fld>
            <a:endParaRPr lang="en-IN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A86540C5-375B-445B-BDB9-3137AD8B249D}"/>
              </a:ext>
            </a:extLst>
          </p:cNvPr>
          <p:cNvSpPr txBox="1">
            <a:spLocks/>
          </p:cNvSpPr>
          <p:nvPr/>
        </p:nvSpPr>
        <p:spPr>
          <a:xfrm>
            <a:off x="752237" y="1108627"/>
            <a:ext cx="763952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pc="-15" dirty="0"/>
              <a:t>Mathematical </a:t>
            </a:r>
            <a:r>
              <a:rPr lang="en-US" sz="2800" spc="-10" dirty="0"/>
              <a:t>Analysis </a:t>
            </a:r>
            <a:r>
              <a:rPr lang="en-US" sz="2800" spc="-5" dirty="0"/>
              <a:t>of </a:t>
            </a:r>
            <a:r>
              <a:rPr lang="en-US" sz="2800" b="1" spc="-15" dirty="0">
                <a:latin typeface="Carlito"/>
                <a:cs typeface="Carlito"/>
              </a:rPr>
              <a:t>Recursive</a:t>
            </a:r>
            <a:r>
              <a:rPr lang="en-US" sz="2800" b="1" spc="110" dirty="0">
                <a:latin typeface="Carlito"/>
                <a:cs typeface="Carlito"/>
              </a:rPr>
              <a:t> </a:t>
            </a:r>
            <a:r>
              <a:rPr lang="en-US" sz="2800" b="1" spc="-10" dirty="0">
                <a:latin typeface="Carlito"/>
                <a:cs typeface="Carlito"/>
              </a:rPr>
              <a:t>Algorithms</a:t>
            </a:r>
            <a:endParaRPr lang="en-US" sz="2800" dirty="0">
              <a:latin typeface="Carlito"/>
              <a:cs typeface="Carli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D5F9D3-0C3C-4848-9B7F-16C6C41F7D63}"/>
              </a:ext>
            </a:extLst>
          </p:cNvPr>
          <p:cNvSpPr txBox="1"/>
          <p:nvPr/>
        </p:nvSpPr>
        <p:spPr>
          <a:xfrm>
            <a:off x="217215" y="2634610"/>
            <a:ext cx="10878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Main()</a:t>
            </a:r>
          </a:p>
          <a:p>
            <a:r>
              <a:rPr lang="en-US" sz="2000" dirty="0"/>
              <a:t>{</a:t>
            </a:r>
          </a:p>
          <a:p>
            <a:r>
              <a:rPr lang="en-US" sz="2000" dirty="0"/>
              <a:t>Fact(2)</a:t>
            </a:r>
            <a:endParaRPr lang="en-IN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E5AC5A-12D5-4B79-ADED-0F0D94AA4EFC}"/>
              </a:ext>
            </a:extLst>
          </p:cNvPr>
          <p:cNvSpPr txBox="1"/>
          <p:nvPr/>
        </p:nvSpPr>
        <p:spPr>
          <a:xfrm>
            <a:off x="828397" y="1782090"/>
            <a:ext cx="68507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2060"/>
                </a:solidFill>
              </a:rPr>
              <a:t>Consider the Algorithm: Finding factorial of 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D1C02B-EF98-49C3-8135-B79217170FF2}"/>
              </a:ext>
            </a:extLst>
          </p:cNvPr>
          <p:cNvSpPr txBox="1"/>
          <p:nvPr/>
        </p:nvSpPr>
        <p:spPr>
          <a:xfrm>
            <a:off x="828396" y="2576715"/>
            <a:ext cx="2731549" cy="1746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lnSpc>
                <a:spcPct val="150000"/>
              </a:lnSpc>
            </a:pPr>
            <a:r>
              <a:rPr lang="en-US" sz="1800" dirty="0"/>
              <a:t>Fact(2)</a:t>
            </a:r>
          </a:p>
          <a:p>
            <a:pPr lvl="2">
              <a:lnSpc>
                <a:spcPct val="150000"/>
              </a:lnSpc>
            </a:pPr>
            <a:r>
              <a:rPr lang="en-US" sz="1800" dirty="0"/>
              <a:t>if n==0  </a:t>
            </a:r>
          </a:p>
          <a:p>
            <a:pPr lvl="2">
              <a:lnSpc>
                <a:spcPct val="150000"/>
              </a:lnSpc>
            </a:pPr>
            <a:r>
              <a:rPr lang="en-US" sz="1800" dirty="0"/>
              <a:t>else</a:t>
            </a:r>
          </a:p>
          <a:p>
            <a:pPr lvl="2">
              <a:lnSpc>
                <a:spcPct val="150000"/>
              </a:lnSpc>
            </a:pPr>
            <a:r>
              <a:rPr lang="en-US" sz="1800" dirty="0"/>
              <a:t>return fact(1)</a:t>
            </a:r>
            <a:endParaRPr lang="en-IN" sz="18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ECDD83-3070-4C03-954C-F720A7CB0899}"/>
              </a:ext>
            </a:extLst>
          </p:cNvPr>
          <p:cNvCxnSpPr/>
          <p:nvPr/>
        </p:nvCxnSpPr>
        <p:spPr>
          <a:xfrm>
            <a:off x="2592280" y="3275860"/>
            <a:ext cx="3107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10FEC52-BC19-46FC-AF4D-E86086DCC243}"/>
              </a:ext>
            </a:extLst>
          </p:cNvPr>
          <p:cNvSpPr txBox="1"/>
          <p:nvPr/>
        </p:nvSpPr>
        <p:spPr>
          <a:xfrm>
            <a:off x="2902998" y="3084107"/>
            <a:ext cx="861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false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FEC981-AAB0-4A6A-A124-8DF35C3D84D6}"/>
              </a:ext>
            </a:extLst>
          </p:cNvPr>
          <p:cNvSpPr txBox="1"/>
          <p:nvPr/>
        </p:nvSpPr>
        <p:spPr>
          <a:xfrm>
            <a:off x="3035610" y="2595484"/>
            <a:ext cx="3178759" cy="172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lnSpc>
                <a:spcPct val="150000"/>
              </a:lnSpc>
            </a:pPr>
            <a:r>
              <a:rPr lang="en-US" sz="1800" dirty="0"/>
              <a:t>Fact(1)</a:t>
            </a:r>
          </a:p>
          <a:p>
            <a:pPr lvl="2">
              <a:lnSpc>
                <a:spcPct val="150000"/>
              </a:lnSpc>
            </a:pPr>
            <a:r>
              <a:rPr lang="en-US" sz="1800" dirty="0"/>
              <a:t>if n==0  </a:t>
            </a:r>
          </a:p>
          <a:p>
            <a:pPr lvl="2">
              <a:lnSpc>
                <a:spcPct val="150000"/>
              </a:lnSpc>
            </a:pPr>
            <a:r>
              <a:rPr lang="en-US" sz="1800" dirty="0"/>
              <a:t>else</a:t>
            </a:r>
          </a:p>
          <a:p>
            <a:pPr lvl="2">
              <a:lnSpc>
                <a:spcPct val="150000"/>
              </a:lnSpc>
            </a:pPr>
            <a:r>
              <a:rPr lang="en-US" sz="1800" dirty="0"/>
              <a:t>return fact(0)</a:t>
            </a:r>
            <a:endParaRPr lang="en-IN" sz="18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19185D-18F5-427D-96E6-494741A1D3A7}"/>
              </a:ext>
            </a:extLst>
          </p:cNvPr>
          <p:cNvCxnSpPr/>
          <p:nvPr/>
        </p:nvCxnSpPr>
        <p:spPr>
          <a:xfrm>
            <a:off x="4813177" y="3268773"/>
            <a:ext cx="3107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038B9CA-3F43-4126-A120-F50B7A59B0A8}"/>
              </a:ext>
            </a:extLst>
          </p:cNvPr>
          <p:cNvSpPr txBox="1"/>
          <p:nvPr/>
        </p:nvSpPr>
        <p:spPr>
          <a:xfrm>
            <a:off x="5110212" y="3074785"/>
            <a:ext cx="861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false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088DBE-18F9-46B5-961B-98C628270458}"/>
              </a:ext>
            </a:extLst>
          </p:cNvPr>
          <p:cNvSpPr txBox="1"/>
          <p:nvPr/>
        </p:nvSpPr>
        <p:spPr>
          <a:xfrm>
            <a:off x="4868570" y="2517429"/>
            <a:ext cx="3178759" cy="128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lnSpc>
                <a:spcPct val="150000"/>
              </a:lnSpc>
            </a:pPr>
            <a:r>
              <a:rPr lang="en-US" sz="1800" dirty="0"/>
              <a:t>Fact(0)</a:t>
            </a:r>
          </a:p>
          <a:p>
            <a:pPr lvl="2">
              <a:lnSpc>
                <a:spcPct val="150000"/>
              </a:lnSpc>
            </a:pPr>
            <a:r>
              <a:rPr lang="en-US" sz="1800" dirty="0"/>
              <a:t>if n==0 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Return 1</a:t>
            </a:r>
            <a:r>
              <a:rPr lang="en-US" sz="1800" dirty="0"/>
              <a:t>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5049377-3D47-4D79-BC85-F114DABEB453}"/>
              </a:ext>
            </a:extLst>
          </p:cNvPr>
          <p:cNvCxnSpPr/>
          <p:nvPr/>
        </p:nvCxnSpPr>
        <p:spPr>
          <a:xfrm>
            <a:off x="6646137" y="3190718"/>
            <a:ext cx="3107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D02816D-FCC0-4A8A-8070-F60659EDC68B}"/>
              </a:ext>
            </a:extLst>
          </p:cNvPr>
          <p:cNvSpPr txBox="1"/>
          <p:nvPr/>
        </p:nvSpPr>
        <p:spPr>
          <a:xfrm>
            <a:off x="6943172" y="2996730"/>
            <a:ext cx="861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True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637E85-7DF7-48E3-BB39-26E0F89B96A8}"/>
              </a:ext>
            </a:extLst>
          </p:cNvPr>
          <p:cNvSpPr txBox="1"/>
          <p:nvPr/>
        </p:nvSpPr>
        <p:spPr>
          <a:xfrm>
            <a:off x="5221593" y="3932784"/>
            <a:ext cx="543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*1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6756E6-CB7A-40B1-8B33-BC9398FBAEF9}"/>
              </a:ext>
            </a:extLst>
          </p:cNvPr>
          <p:cNvSpPr txBox="1"/>
          <p:nvPr/>
        </p:nvSpPr>
        <p:spPr>
          <a:xfrm>
            <a:off x="4698087" y="4243653"/>
            <a:ext cx="425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A6C7AE-B496-4995-8E9D-2A17D794E72F}"/>
              </a:ext>
            </a:extLst>
          </p:cNvPr>
          <p:cNvSpPr txBox="1"/>
          <p:nvPr/>
        </p:nvSpPr>
        <p:spPr>
          <a:xfrm>
            <a:off x="3016463" y="3897400"/>
            <a:ext cx="543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*2</a:t>
            </a:r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DD5963-1B7A-4A3C-B2A1-2142C1D8EBB4}"/>
              </a:ext>
            </a:extLst>
          </p:cNvPr>
          <p:cNvSpPr txBox="1"/>
          <p:nvPr/>
        </p:nvSpPr>
        <p:spPr>
          <a:xfrm>
            <a:off x="3013504" y="4264888"/>
            <a:ext cx="425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7396A6-80AD-4ED9-BAC9-BE268F0F7608}"/>
              </a:ext>
            </a:extLst>
          </p:cNvPr>
          <p:cNvSpPr txBox="1"/>
          <p:nvPr/>
        </p:nvSpPr>
        <p:spPr>
          <a:xfrm>
            <a:off x="1161058" y="2650521"/>
            <a:ext cx="425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=2</a:t>
            </a:r>
            <a:endParaRPr lang="en-IN" dirty="0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2D1D7DCA-EAB8-4BD8-885F-6D0A15DB8E73}"/>
              </a:ext>
            </a:extLst>
          </p:cNvPr>
          <p:cNvCxnSpPr>
            <a:stCxn id="10" idx="1"/>
            <a:endCxn id="10" idx="0"/>
          </p:cNvCxnSpPr>
          <p:nvPr/>
        </p:nvCxnSpPr>
        <p:spPr>
          <a:xfrm rot="10800000" flipH="1">
            <a:off x="828395" y="2576716"/>
            <a:ext cx="1365775" cy="873355"/>
          </a:xfrm>
          <a:prstGeom prst="bentConnector4">
            <a:avLst>
              <a:gd name="adj1" fmla="val 53463"/>
              <a:gd name="adj2" fmla="val 1261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E9C43C22-889A-4ADF-87F1-AE8A6024EE3B}"/>
              </a:ext>
            </a:extLst>
          </p:cNvPr>
          <p:cNvCxnSpPr>
            <a:endCxn id="14" idx="0"/>
          </p:cNvCxnSpPr>
          <p:nvPr/>
        </p:nvCxnSpPr>
        <p:spPr>
          <a:xfrm flipV="1">
            <a:off x="2744633" y="2595484"/>
            <a:ext cx="1880357" cy="1706632"/>
          </a:xfrm>
          <a:prstGeom prst="bentConnector4">
            <a:avLst>
              <a:gd name="adj1" fmla="val 49284"/>
              <a:gd name="adj2" fmla="val 1133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756028C8-0B5C-417A-BA1E-2BEF34E83112}"/>
              </a:ext>
            </a:extLst>
          </p:cNvPr>
          <p:cNvCxnSpPr>
            <a:cxnSpLocks/>
            <a:endCxn id="17" idx="0"/>
          </p:cNvCxnSpPr>
          <p:nvPr/>
        </p:nvCxnSpPr>
        <p:spPr>
          <a:xfrm rot="5400000" flipH="1" flipV="1">
            <a:off x="5022455" y="2605186"/>
            <a:ext cx="1523252" cy="1347738"/>
          </a:xfrm>
          <a:prstGeom prst="bentConnector5">
            <a:avLst>
              <a:gd name="adj1" fmla="val 7687"/>
              <a:gd name="adj2" fmla="val 49135"/>
              <a:gd name="adj3" fmla="val 1150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7AF5F8D9-7A1D-4BB7-8FB2-F567505B2136}"/>
              </a:ext>
            </a:extLst>
          </p:cNvPr>
          <p:cNvCxnSpPr>
            <a:stCxn id="17" idx="2"/>
          </p:cNvCxnSpPr>
          <p:nvPr/>
        </p:nvCxnSpPr>
        <p:spPr>
          <a:xfrm rot="5400000">
            <a:off x="5543115" y="3387281"/>
            <a:ext cx="495616" cy="13340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CA20D14B-67AA-448D-A820-B7B3BBBB3F4A}"/>
              </a:ext>
            </a:extLst>
          </p:cNvPr>
          <p:cNvCxnSpPr>
            <a:stCxn id="22" idx="2"/>
          </p:cNvCxnSpPr>
          <p:nvPr/>
        </p:nvCxnSpPr>
        <p:spPr>
          <a:xfrm rot="5400000" flipH="1">
            <a:off x="3589771" y="3291765"/>
            <a:ext cx="572304" cy="2070137"/>
          </a:xfrm>
          <a:prstGeom prst="bentConnector4">
            <a:avLst>
              <a:gd name="adj1" fmla="val -39944"/>
              <a:gd name="adj2" fmla="val 1031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254566E3-E227-4630-BFAF-BF3363A68A5A}"/>
              </a:ext>
            </a:extLst>
          </p:cNvPr>
          <p:cNvCxnSpPr>
            <a:stCxn id="10" idx="2"/>
          </p:cNvCxnSpPr>
          <p:nvPr/>
        </p:nvCxnSpPr>
        <p:spPr>
          <a:xfrm rot="5400000" flipH="1">
            <a:off x="1164408" y="3293662"/>
            <a:ext cx="1239318" cy="820209"/>
          </a:xfrm>
          <a:prstGeom prst="bentConnector3">
            <a:avLst>
              <a:gd name="adj1" fmla="val -184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3">
            <a:extLst>
              <a:ext uri="{FF2B5EF4-FFF2-40B4-BE49-F238E27FC236}">
                <a16:creationId xmlns:a16="http://schemas.microsoft.com/office/drawing/2014/main" id="{0A29897E-A500-4AB0-BBA0-7BA9FA735A0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137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4:Data Structures with Algorithms- 20MCA11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itle 3">
            <a:extLst>
              <a:ext uri="{FF2B5EF4-FFF2-40B4-BE49-F238E27FC236}">
                <a16:creationId xmlns:a16="http://schemas.microsoft.com/office/drawing/2014/main" id="{7E09212C-F7E4-4A26-A1A2-1C9FAEE5A625}"/>
              </a:ext>
            </a:extLst>
          </p:cNvPr>
          <p:cNvSpPr txBox="1">
            <a:spLocks/>
          </p:cNvSpPr>
          <p:nvPr/>
        </p:nvSpPr>
        <p:spPr>
          <a:xfrm>
            <a:off x="0" y="6436311"/>
            <a:ext cx="9144000" cy="42168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Prepared by: Dr.Vandana B.S , MCA, VCET, Puttur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64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9" grpId="0"/>
      <p:bldP spid="20" grpId="0"/>
      <p:bldP spid="22" grpId="0"/>
      <p:bldP spid="2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DFE05B-6F38-4E04-97A0-4DEF8A985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94B52-F5B5-4106-A035-BB5AB2B1383B}" type="slidenum">
              <a:rPr lang="en-IN" smtClean="0"/>
              <a:t>45</a:t>
            </a:fld>
            <a:endParaRPr lang="en-IN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C44F71D4-2969-47D6-9630-11DB7FCAC166}"/>
              </a:ext>
            </a:extLst>
          </p:cNvPr>
          <p:cNvSpPr txBox="1">
            <a:spLocks/>
          </p:cNvSpPr>
          <p:nvPr/>
        </p:nvSpPr>
        <p:spPr>
          <a:xfrm>
            <a:off x="2104512" y="789957"/>
            <a:ext cx="6295428" cy="45212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</a:t>
            </a:r>
            <a:r>
              <a:rPr lang="en-IN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IN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Recursive</a:t>
            </a:r>
            <a:r>
              <a:rPr lang="en-IN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object 4">
                <a:extLst>
                  <a:ext uri="{FF2B5EF4-FFF2-40B4-BE49-F238E27FC236}">
                    <a16:creationId xmlns:a16="http://schemas.microsoft.com/office/drawing/2014/main" id="{5335C671-E279-424C-B459-8BF713F6D1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740" y="1862366"/>
                <a:ext cx="8236528" cy="2279470"/>
              </a:xfrm>
              <a:prstGeom prst="rect">
                <a:avLst/>
              </a:prstGeom>
            </p:spPr>
            <p:txBody>
              <a:bodyPr vert="horz" wrap="square" lIns="0" tIns="85725" rIns="0" bIns="0" rtlCol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2700" indent="0">
                  <a:lnSpc>
                    <a:spcPct val="150000"/>
                  </a:lnSpc>
                  <a:spcBef>
                    <a:spcPts val="675"/>
                  </a:spcBef>
                  <a:buNone/>
                  <a:tabLst>
                    <a:tab pos="469265" algn="l"/>
                    <a:tab pos="469900" algn="l"/>
                  </a:tabLst>
                </a:pPr>
                <a:r>
                  <a:rPr lang="en-US" sz="2400" spc="-10" dirty="0"/>
                  <a:t>So total number of multiplications can be obtained using the recurrence relation is</a:t>
                </a:r>
              </a:p>
              <a:p>
                <a:pPr marL="12700" indent="0">
                  <a:lnSpc>
                    <a:spcPct val="150000"/>
                  </a:lnSpc>
                  <a:spcBef>
                    <a:spcPts val="675"/>
                  </a:spcBef>
                  <a:buNone/>
                  <a:tabLst>
                    <a:tab pos="469265" algn="l"/>
                    <a:tab pos="469900" algn="l"/>
                  </a:tabLst>
                </a:pPr>
                <a:r>
                  <a:rPr lang="en-US" sz="2400" spc="-10" dirty="0"/>
                  <a:t>M(n)=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 spc="-1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spc="-1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pc="-10" smtClean="0">
                                <a:latin typeface="Cambria Math" panose="02040503050406030204" pitchFamily="18" charset="0"/>
                              </a:rPr>
                              <m:t>0                            </m:t>
                            </m:r>
                            <m:r>
                              <a:rPr lang="en-US" sz="2400" b="0" i="1" spc="-10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400" b="0" i="1" spc="-1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pc="-1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pc="-10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sz="2400" b="0" i="1" spc="-1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d>
                              <m:dPr>
                                <m:ctrlPr>
                                  <a:rPr lang="en-US" sz="2400" b="0" i="1" spc="-1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pc="-1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spc="-1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2400" b="0" i="1" spc="-10" smtClean="0">
                                <a:latin typeface="Cambria Math" panose="02040503050406030204" pitchFamily="18" charset="0"/>
                              </a:rPr>
                              <m:t>+1     </m:t>
                            </m:r>
                            <m:r>
                              <a:rPr lang="en-US" sz="2400" b="0" i="1" spc="-10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400" b="0" i="1" spc="-1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pc="-1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pc="-10" smtClean="0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</m:eqArr>
                      </m:e>
                    </m:d>
                  </m:oMath>
                </a14:m>
                <a:endParaRPr lang="en-US" sz="2400" spc="-10" dirty="0"/>
              </a:p>
            </p:txBody>
          </p:sp>
        </mc:Choice>
        <mc:Fallback>
          <p:sp>
            <p:nvSpPr>
              <p:cNvPr id="6" name="object 4">
                <a:extLst>
                  <a:ext uri="{FF2B5EF4-FFF2-40B4-BE49-F238E27FC236}">
                    <a16:creationId xmlns:a16="http://schemas.microsoft.com/office/drawing/2014/main" id="{5335C671-E279-424C-B459-8BF713F6D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40" y="1862366"/>
                <a:ext cx="8236528" cy="2279470"/>
              </a:xfrm>
              <a:prstGeom prst="rect">
                <a:avLst/>
              </a:prstGeom>
              <a:blipFill>
                <a:blip r:embed="rId2"/>
                <a:stretch>
                  <a:fillRect l="-21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72A7E60-4309-46FA-97FD-3243A6C26B01}"/>
              </a:ext>
            </a:extLst>
          </p:cNvPr>
          <p:cNvSpPr txBox="1"/>
          <p:nvPr/>
        </p:nvSpPr>
        <p:spPr>
          <a:xfrm>
            <a:off x="4049302" y="4909597"/>
            <a:ext cx="2636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multiply fact(n-1)by n</a:t>
            </a:r>
            <a:endParaRPr lang="en-IN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C98241-17BB-4C10-A672-3DCA8E51EC52}"/>
              </a:ext>
            </a:extLst>
          </p:cNvPr>
          <p:cNvCxnSpPr>
            <a:cxnSpLocks/>
          </p:cNvCxnSpPr>
          <p:nvPr/>
        </p:nvCxnSpPr>
        <p:spPr>
          <a:xfrm>
            <a:off x="2885242" y="4170924"/>
            <a:ext cx="2277122" cy="709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3BF1066-F512-40E1-A2EC-80D42A5F48BF}"/>
              </a:ext>
            </a:extLst>
          </p:cNvPr>
          <p:cNvSpPr txBox="1"/>
          <p:nvPr/>
        </p:nvSpPr>
        <p:spPr>
          <a:xfrm>
            <a:off x="852257" y="4774298"/>
            <a:ext cx="263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compute fact(n-1)</a:t>
            </a:r>
            <a:endParaRPr lang="en-IN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8C4AF4-4AF3-4A15-8CA7-499AB4BCEE85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1694157" y="4418321"/>
            <a:ext cx="476434" cy="355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9B03A35-AB0B-4D0C-B862-3CA306AF9A7F}"/>
              </a:ext>
            </a:extLst>
          </p:cNvPr>
          <p:cNvSpPr txBox="1"/>
          <p:nvPr/>
        </p:nvSpPr>
        <p:spPr>
          <a:xfrm>
            <a:off x="2885242" y="2839025"/>
            <a:ext cx="273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multiplication is needed</a:t>
            </a:r>
            <a:endParaRPr lang="en-IN" dirty="0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CE49D422-758C-4106-9057-42192393A74F}"/>
              </a:ext>
            </a:extLst>
          </p:cNvPr>
          <p:cNvCxnSpPr/>
          <p:nvPr/>
        </p:nvCxnSpPr>
        <p:spPr>
          <a:xfrm rot="10800000" flipV="1">
            <a:off x="1624613" y="3411446"/>
            <a:ext cx="1091953" cy="12718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3">
            <a:extLst>
              <a:ext uri="{FF2B5EF4-FFF2-40B4-BE49-F238E27FC236}">
                <a16:creationId xmlns:a16="http://schemas.microsoft.com/office/drawing/2014/main" id="{552AF528-E1E0-43EC-B4E5-F1035BB59ED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137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4:Data Structures with Algorithms- 20MCA11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F3259EAF-BD5D-45A7-A1FC-852095A37E8E}"/>
              </a:ext>
            </a:extLst>
          </p:cNvPr>
          <p:cNvSpPr txBox="1">
            <a:spLocks/>
          </p:cNvSpPr>
          <p:nvPr/>
        </p:nvSpPr>
        <p:spPr>
          <a:xfrm>
            <a:off x="0" y="6436311"/>
            <a:ext cx="9144000" cy="42168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Prepared by: Dr.Vandana B.S , MCA, VCET, Puttur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1553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294188-41EF-4E26-9601-2E01C4A67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94B52-F5B5-4106-A035-BB5AB2B1383B}" type="slidenum">
              <a:rPr lang="en-IN" smtClean="0"/>
              <a:t>46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AC46E4-3F3E-4EFB-A36A-47D23E5080EF}"/>
              </a:ext>
            </a:extLst>
          </p:cNvPr>
          <p:cNvSpPr txBox="1"/>
          <p:nvPr/>
        </p:nvSpPr>
        <p:spPr>
          <a:xfrm>
            <a:off x="199747" y="683580"/>
            <a:ext cx="8744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Tower Hanoi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91442C-4B01-4EA1-9256-F2F0A911E0E2}"/>
              </a:ext>
            </a:extLst>
          </p:cNvPr>
          <p:cNvSpPr txBox="1"/>
          <p:nvPr/>
        </p:nvSpPr>
        <p:spPr>
          <a:xfrm>
            <a:off x="199747" y="1206800"/>
            <a:ext cx="8744505" cy="5185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</a:t>
            </a:r>
            <a:r>
              <a:rPr lang="en-I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disks of different sizes and three pegs.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Initially all the pegs are on the first peg in order of size, the </a:t>
            </a:r>
            <a:r>
              <a:rPr lang="en-I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largest on the bottom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the </a:t>
            </a:r>
            <a:r>
              <a:rPr lang="en-I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smallest on top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goal is to move all the disks to the </a:t>
            </a:r>
            <a:r>
              <a:rPr lang="en-I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third peg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the second one as an auxiliary necessary.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move only one disk at a time and it is </a:t>
            </a:r>
            <a:r>
              <a:rPr lang="en-I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forbidden to place a larger disk on top of a smaller one.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79E34FEB-E5AF-4237-AA68-E0D72B2ED51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137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4:Data Structures with Algorithms- 20MCA11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B04310E0-4FDD-467F-A84C-6C1B9A1B8112}"/>
              </a:ext>
            </a:extLst>
          </p:cNvPr>
          <p:cNvSpPr txBox="1">
            <a:spLocks/>
          </p:cNvSpPr>
          <p:nvPr/>
        </p:nvSpPr>
        <p:spPr>
          <a:xfrm>
            <a:off x="0" y="6436311"/>
            <a:ext cx="9144000" cy="42168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Prepared by: Dr.Vandana B.S , MCA, VCET, Puttur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1492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CB6695-CBAC-4935-A79D-9CEDB1B85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94B52-F5B5-4106-A035-BB5AB2B1383B}" type="slidenum">
              <a:rPr lang="en-IN" smtClean="0"/>
              <a:t>47</a:t>
            </a:fld>
            <a:endParaRPr lang="en-IN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5498CBE7-B35C-4FF0-A036-7D8387E5DB6F}"/>
              </a:ext>
            </a:extLst>
          </p:cNvPr>
          <p:cNvSpPr txBox="1">
            <a:spLocks/>
          </p:cNvSpPr>
          <p:nvPr/>
        </p:nvSpPr>
        <p:spPr>
          <a:xfrm>
            <a:off x="2991192" y="593723"/>
            <a:ext cx="5061432" cy="51371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200" spc="-65" dirty="0"/>
              <a:t>Tower </a:t>
            </a:r>
            <a:r>
              <a:rPr lang="en-IN" sz="3200" spc="-5" dirty="0"/>
              <a:t>of Hanoi</a:t>
            </a:r>
            <a:r>
              <a:rPr lang="en-IN" sz="3200" spc="-10" dirty="0"/>
              <a:t> </a:t>
            </a:r>
            <a:r>
              <a:rPr lang="en-IN" sz="3200" spc="-5" dirty="0"/>
              <a:t>puzzle.</a:t>
            </a:r>
            <a:endParaRPr lang="en-IN" sz="3200" dirty="0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40485DFA-0DAD-4D18-AA42-36E0EBC0F570}"/>
              </a:ext>
            </a:extLst>
          </p:cNvPr>
          <p:cNvSpPr txBox="1"/>
          <p:nvPr/>
        </p:nvSpPr>
        <p:spPr>
          <a:xfrm>
            <a:off x="418171" y="1006710"/>
            <a:ext cx="8307657" cy="5236049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indent="-342900" algn="just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an 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elegant recursive</a:t>
            </a:r>
            <a:r>
              <a:rPr sz="28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7365" indent="-342900" algn="just">
              <a:spcBef>
                <a:spcPts val="6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 </a:t>
            </a:r>
            <a:r>
              <a:rPr sz="2800" spc="-1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n&gt;1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disks 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peg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peg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(with peg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as 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auxiliary),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56285" marR="311785" lvl="1" indent="-287020" algn="just">
              <a:spcBef>
                <a:spcPts val="600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first move recursively 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n-1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disks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peg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peg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(with  peg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as</a:t>
            </a:r>
            <a:r>
              <a:rPr sz="28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auxiliary),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56285" lvl="1" indent="-287020" algn="just">
              <a:spcBef>
                <a:spcPts val="580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largest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disk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directly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peg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peg 3,</a:t>
            </a:r>
            <a:r>
              <a:rPr sz="28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and,</a:t>
            </a:r>
          </a:p>
          <a:p>
            <a:pPr marL="756285" marR="325755" lvl="1" indent="-287020" algn="just">
              <a:spcBef>
                <a:spcPts val="575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finally,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 recursively 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n-1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disks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peg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peg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(using  peg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as</a:t>
            </a:r>
            <a:r>
              <a:rPr sz="28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auxiliary).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spcBef>
                <a:spcPts val="6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n = 1,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move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single disk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directly 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peg 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destination</a:t>
            </a:r>
            <a:r>
              <a:rPr sz="28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peg.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04A4C4E-D68F-474F-BF72-E3C6979033C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137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4:Data Structures with Algorithms- 20MCA11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33268378-5C77-4F10-BDA8-4EF25C9445BE}"/>
              </a:ext>
            </a:extLst>
          </p:cNvPr>
          <p:cNvSpPr txBox="1">
            <a:spLocks/>
          </p:cNvSpPr>
          <p:nvPr/>
        </p:nvSpPr>
        <p:spPr>
          <a:xfrm>
            <a:off x="0" y="6436311"/>
            <a:ext cx="9144000" cy="42168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Prepared by: Dr.Vandana B.S , MCA, VCET, Puttur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8182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D96DA8-8E1D-488F-8729-488723D4D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94B52-F5B5-4106-A035-BB5AB2B1383B}" type="slidenum">
              <a:rPr lang="en-IN" smtClean="0"/>
              <a:t>48</a:t>
            </a:fld>
            <a:endParaRPr lang="en-IN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09205C01-061F-4EA7-B91D-4BB88918FB62}"/>
              </a:ext>
            </a:extLst>
          </p:cNvPr>
          <p:cNvSpPr txBox="1">
            <a:spLocks/>
          </p:cNvSpPr>
          <p:nvPr/>
        </p:nvSpPr>
        <p:spPr>
          <a:xfrm>
            <a:off x="545275" y="1695466"/>
            <a:ext cx="2197925" cy="51371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200" spc="-10">
                <a:latin typeface="+mn-lt"/>
              </a:rPr>
              <a:t>Algorithm</a:t>
            </a:r>
            <a:endParaRPr lang="en-IN" sz="3200">
              <a:latin typeface="+mn-lt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F5B848D1-B14A-4271-8E2A-F15251D7DD1C}"/>
              </a:ext>
            </a:extLst>
          </p:cNvPr>
          <p:cNvSpPr/>
          <p:nvPr/>
        </p:nvSpPr>
        <p:spPr>
          <a:xfrm>
            <a:off x="4571999" y="1108627"/>
            <a:ext cx="4315276" cy="23481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7DD72EFF-BDC9-4C18-B34E-3F3B0A5B85E2}"/>
              </a:ext>
            </a:extLst>
          </p:cNvPr>
          <p:cNvSpPr txBox="1"/>
          <p:nvPr/>
        </p:nvSpPr>
        <p:spPr>
          <a:xfrm>
            <a:off x="385102" y="2554125"/>
            <a:ext cx="6907285" cy="3564437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TowerOfHanoi(n,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source, dest,</a:t>
            </a:r>
            <a:r>
              <a:rPr sz="2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aux)</a:t>
            </a:r>
          </a:p>
          <a:p>
            <a:pPr marL="215265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==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5265" marR="1075690" indent="205740">
              <a:lnSpc>
                <a:spcPct val="120000"/>
              </a:lnSpc>
            </a:pP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disk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400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dest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5265" marR="1075690" indent="205740">
              <a:lnSpc>
                <a:spcPct val="120000"/>
              </a:lnSpc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1005" marR="5080">
              <a:lnSpc>
                <a:spcPct val="120000"/>
              </a:lnSpc>
            </a:pP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TowerOfHanoi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source,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aux,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dest) </a:t>
            </a:r>
            <a:endParaRPr lang="en-US" sz="2400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1005" marR="5080">
              <a:lnSpc>
                <a:spcPct val="120000"/>
              </a:lnSpc>
            </a:pP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disk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400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dest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2400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1005" marR="5080">
              <a:lnSpc>
                <a:spcPct val="120000"/>
              </a:lnSpc>
            </a:pPr>
            <a:r>
              <a:rPr sz="2400" spc="-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TowerOfHanoi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aux,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dest,</a:t>
            </a:r>
            <a:r>
              <a:rPr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source)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5265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5619117A-88B7-40BA-839C-79BA3472003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137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4:Data Structures with Algorithms- 20MCA11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2A05C3B5-1641-4AFC-A6FF-46591133BC71}"/>
              </a:ext>
            </a:extLst>
          </p:cNvPr>
          <p:cNvSpPr txBox="1">
            <a:spLocks/>
          </p:cNvSpPr>
          <p:nvPr/>
        </p:nvSpPr>
        <p:spPr>
          <a:xfrm>
            <a:off x="0" y="6436311"/>
            <a:ext cx="9144000" cy="42168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Prepared by: Dr.Vandana B.S , MCA, VCET, Puttur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23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7C224B-10E5-447E-A495-41227FE94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94B52-F5B5-4106-A035-BB5AB2B1383B}" type="slidenum">
              <a:rPr lang="en-IN" smtClean="0"/>
              <a:t>49</a:t>
            </a:fld>
            <a:endParaRPr lang="en-IN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309DF061-65F1-4FAA-AAA2-470054F2CED2}"/>
              </a:ext>
            </a:extLst>
          </p:cNvPr>
          <p:cNvSpPr txBox="1">
            <a:spLocks/>
          </p:cNvSpPr>
          <p:nvPr/>
        </p:nvSpPr>
        <p:spPr>
          <a:xfrm>
            <a:off x="958787" y="1349828"/>
            <a:ext cx="7620197" cy="320601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spc="-15" dirty="0">
                <a:latin typeface="+mn-lt"/>
              </a:rPr>
              <a:t>Recurrence relation </a:t>
            </a:r>
            <a:r>
              <a:rPr lang="en-US" sz="2000" spc="-30" dirty="0">
                <a:latin typeface="+mn-lt"/>
              </a:rPr>
              <a:t>for </a:t>
            </a:r>
            <a:r>
              <a:rPr lang="en-US" sz="2000" spc="-20" dirty="0">
                <a:latin typeface="+mn-lt"/>
              </a:rPr>
              <a:t>total </a:t>
            </a:r>
            <a:r>
              <a:rPr lang="en-US" sz="2000" spc="-5" dirty="0">
                <a:latin typeface="+mn-lt"/>
              </a:rPr>
              <a:t>number of</a:t>
            </a:r>
            <a:r>
              <a:rPr lang="en-US" sz="2000" spc="70" dirty="0">
                <a:latin typeface="+mn-lt"/>
              </a:rPr>
              <a:t> </a:t>
            </a:r>
            <a:r>
              <a:rPr lang="en-US" sz="2000" spc="-15" dirty="0">
                <a:latin typeface="+mn-lt"/>
              </a:rPr>
              <a:t>moves</a:t>
            </a:r>
            <a:endParaRPr lang="en-US" sz="2000" dirty="0">
              <a:latin typeface="+mn-lt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F780E460-984A-41CA-A3BC-459429FF1629}"/>
              </a:ext>
            </a:extLst>
          </p:cNvPr>
          <p:cNvSpPr txBox="1"/>
          <p:nvPr/>
        </p:nvSpPr>
        <p:spPr>
          <a:xfrm>
            <a:off x="895485" y="2030242"/>
            <a:ext cx="7519670" cy="640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tabLst>
                <a:tab pos="6970395" algn="l"/>
              </a:tabLst>
            </a:pPr>
            <a:r>
              <a:rPr sz="2000" spc="-5" dirty="0">
                <a:cs typeface="Carlito"/>
              </a:rPr>
              <a:t>T</a:t>
            </a:r>
            <a:r>
              <a:rPr sz="2000" spc="-10" dirty="0">
                <a:cs typeface="Carlito"/>
              </a:rPr>
              <a:t>h</a:t>
            </a:r>
            <a:r>
              <a:rPr sz="2000" spc="-5" dirty="0">
                <a:cs typeface="Carlito"/>
              </a:rPr>
              <a:t>e</a:t>
            </a:r>
            <a:r>
              <a:rPr sz="2000" spc="-10" dirty="0">
                <a:cs typeface="Carlito"/>
              </a:rPr>
              <a:t> num</a:t>
            </a:r>
            <a:r>
              <a:rPr sz="2000" spc="-15" dirty="0">
                <a:cs typeface="Carlito"/>
              </a:rPr>
              <a:t>b</a:t>
            </a:r>
            <a:r>
              <a:rPr sz="2000" spc="-10" dirty="0">
                <a:cs typeface="Carlito"/>
              </a:rPr>
              <a:t>e</a:t>
            </a:r>
            <a:r>
              <a:rPr sz="2000" spc="-5" dirty="0">
                <a:cs typeface="Carlito"/>
              </a:rPr>
              <a:t>r</a:t>
            </a:r>
            <a:r>
              <a:rPr sz="2000" spc="30" dirty="0">
                <a:cs typeface="Carlito"/>
              </a:rPr>
              <a:t> </a:t>
            </a:r>
            <a:r>
              <a:rPr sz="2000" spc="-10" dirty="0">
                <a:cs typeface="Carlito"/>
              </a:rPr>
              <a:t>o</a:t>
            </a:r>
            <a:r>
              <a:rPr sz="2000" spc="-5" dirty="0">
                <a:cs typeface="Carlito"/>
              </a:rPr>
              <a:t>f </a:t>
            </a:r>
            <a:r>
              <a:rPr sz="2000" spc="-10" dirty="0">
                <a:cs typeface="Carlito"/>
              </a:rPr>
              <a:t>m</a:t>
            </a:r>
            <a:r>
              <a:rPr sz="2000" spc="-20" dirty="0">
                <a:cs typeface="Carlito"/>
              </a:rPr>
              <a:t>o</a:t>
            </a:r>
            <a:r>
              <a:rPr sz="2000" spc="-35" dirty="0">
                <a:cs typeface="Carlito"/>
              </a:rPr>
              <a:t>v</a:t>
            </a:r>
            <a:r>
              <a:rPr sz="2000" spc="-10" dirty="0">
                <a:cs typeface="Carlito"/>
              </a:rPr>
              <a:t>e</a:t>
            </a:r>
            <a:r>
              <a:rPr sz="2000" spc="-5" dirty="0">
                <a:cs typeface="Carlito"/>
              </a:rPr>
              <a:t>s</a:t>
            </a:r>
            <a:r>
              <a:rPr sz="2000" spc="30" dirty="0">
                <a:cs typeface="Carlito"/>
              </a:rPr>
              <a:t> </a:t>
            </a:r>
            <a:r>
              <a:rPr sz="2000" b="1" i="1" spc="-5" dirty="0">
                <a:cs typeface="Carlito"/>
              </a:rPr>
              <a:t>M</a:t>
            </a:r>
            <a:r>
              <a:rPr sz="2000" b="1" i="1" spc="-10" dirty="0">
                <a:cs typeface="Carlito"/>
              </a:rPr>
              <a:t>(n</a:t>
            </a:r>
            <a:r>
              <a:rPr sz="2000" b="1" i="1" spc="-5" dirty="0">
                <a:cs typeface="Carlito"/>
              </a:rPr>
              <a:t>)</a:t>
            </a:r>
            <a:r>
              <a:rPr sz="2000" b="1" i="1" spc="15" dirty="0">
                <a:cs typeface="Carlito"/>
              </a:rPr>
              <a:t> </a:t>
            </a:r>
            <a:r>
              <a:rPr sz="2000" spc="-10" dirty="0">
                <a:cs typeface="Carlito"/>
              </a:rPr>
              <a:t>depend</a:t>
            </a:r>
            <a:r>
              <a:rPr sz="2000" spc="-5" dirty="0">
                <a:cs typeface="Carlito"/>
              </a:rPr>
              <a:t>s</a:t>
            </a:r>
            <a:r>
              <a:rPr sz="2000" spc="45" dirty="0">
                <a:cs typeface="Carlito"/>
              </a:rPr>
              <a:t> </a:t>
            </a:r>
            <a:r>
              <a:rPr sz="2000" spc="-10" dirty="0">
                <a:cs typeface="Carlito"/>
              </a:rPr>
              <a:t>on</a:t>
            </a:r>
            <a:r>
              <a:rPr sz="2000" spc="-15" dirty="0">
                <a:cs typeface="Carlito"/>
              </a:rPr>
              <a:t>l</a:t>
            </a:r>
            <a:r>
              <a:rPr sz="2000" spc="-5" dirty="0">
                <a:cs typeface="Carlito"/>
              </a:rPr>
              <a:t>y</a:t>
            </a:r>
            <a:r>
              <a:rPr sz="2000" spc="5" dirty="0">
                <a:cs typeface="Carlito"/>
              </a:rPr>
              <a:t> </a:t>
            </a:r>
            <a:r>
              <a:rPr sz="2000" spc="-10" dirty="0">
                <a:cs typeface="Carlito"/>
              </a:rPr>
              <a:t>o</a:t>
            </a:r>
            <a:r>
              <a:rPr sz="2000" spc="-5" dirty="0">
                <a:cs typeface="Carlito"/>
              </a:rPr>
              <a:t>n</a:t>
            </a:r>
            <a:r>
              <a:rPr sz="2000" spc="5" dirty="0">
                <a:cs typeface="Carlito"/>
              </a:rPr>
              <a:t> </a:t>
            </a:r>
            <a:r>
              <a:rPr sz="2000" spc="-10" dirty="0">
                <a:cs typeface="Carlito"/>
              </a:rPr>
              <a:t>n</a:t>
            </a:r>
            <a:r>
              <a:rPr sz="2000" spc="-5" dirty="0">
                <a:cs typeface="Carlito"/>
              </a:rPr>
              <a:t>.</a:t>
            </a:r>
            <a:r>
              <a:rPr sz="2000" dirty="0">
                <a:cs typeface="Carlito"/>
              </a:rPr>
              <a:t>	</a:t>
            </a:r>
            <a:endParaRPr lang="en-IN" sz="2000" dirty="0">
              <a:cs typeface="Carlito"/>
            </a:endParaRPr>
          </a:p>
          <a:p>
            <a:pPr marL="355600" marR="5080" indent="-342900">
              <a:lnSpc>
                <a:spcPct val="100000"/>
              </a:lnSpc>
              <a:spcBef>
                <a:spcPts val="95"/>
              </a:spcBef>
              <a:tabLst>
                <a:tab pos="6970395" algn="l"/>
              </a:tabLst>
            </a:pPr>
            <a:r>
              <a:rPr sz="2000" spc="-5" dirty="0">
                <a:cs typeface="Carlito"/>
              </a:rPr>
              <a:t>T</a:t>
            </a:r>
            <a:r>
              <a:rPr sz="2000" spc="-10" dirty="0">
                <a:cs typeface="Carlito"/>
              </a:rPr>
              <a:t>h</a:t>
            </a:r>
            <a:r>
              <a:rPr sz="2000" spc="-5" dirty="0">
                <a:cs typeface="Carlito"/>
              </a:rPr>
              <a:t>e  </a:t>
            </a:r>
            <a:r>
              <a:rPr sz="2000" spc="-15" dirty="0">
                <a:cs typeface="Carlito"/>
              </a:rPr>
              <a:t>recurrence </a:t>
            </a:r>
            <a:r>
              <a:rPr sz="2000" spc="-10" dirty="0">
                <a:cs typeface="Carlito"/>
              </a:rPr>
              <a:t>equation</a:t>
            </a:r>
            <a:r>
              <a:rPr sz="2000" spc="25" dirty="0">
                <a:cs typeface="Carlito"/>
              </a:rPr>
              <a:t> </a:t>
            </a:r>
            <a:r>
              <a:rPr sz="2000" spc="-10" dirty="0">
                <a:cs typeface="Carlito"/>
              </a:rPr>
              <a:t>is</a:t>
            </a:r>
            <a:endParaRPr sz="2000" dirty="0">
              <a:cs typeface="Carlito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81FD58D1-4052-4968-9F73-DEBCD9F49004}"/>
              </a:ext>
            </a:extLst>
          </p:cNvPr>
          <p:cNvSpPr/>
          <p:nvPr/>
        </p:nvSpPr>
        <p:spPr>
          <a:xfrm>
            <a:off x="1779934" y="3246902"/>
            <a:ext cx="6190461" cy="3596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C0E5CC9D-85F5-4E08-9520-BA7AA8B4AEA5}"/>
              </a:ext>
            </a:extLst>
          </p:cNvPr>
          <p:cNvSpPr txBox="1"/>
          <p:nvPr/>
        </p:nvSpPr>
        <p:spPr>
          <a:xfrm>
            <a:off x="895485" y="3993154"/>
            <a:ext cx="713359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</a:pPr>
            <a:r>
              <a:rPr sz="2000" spc="-65" dirty="0">
                <a:cs typeface="Carlito"/>
              </a:rPr>
              <a:t>We </a:t>
            </a:r>
            <a:r>
              <a:rPr sz="2000" spc="-25" dirty="0">
                <a:cs typeface="Carlito"/>
              </a:rPr>
              <a:t>have </a:t>
            </a:r>
            <a:r>
              <a:rPr sz="2000" spc="-10" dirty="0">
                <a:cs typeface="Carlito"/>
              </a:rPr>
              <a:t>the </a:t>
            </a:r>
            <a:r>
              <a:rPr sz="2000" spc="-15" dirty="0">
                <a:cs typeface="Carlito"/>
              </a:rPr>
              <a:t>following recurrence relation </a:t>
            </a:r>
            <a:r>
              <a:rPr sz="2000" spc="-25" dirty="0">
                <a:cs typeface="Carlito"/>
              </a:rPr>
              <a:t>for </a:t>
            </a:r>
            <a:r>
              <a:rPr sz="2000" spc="-10" dirty="0">
                <a:cs typeface="Carlito"/>
              </a:rPr>
              <a:t>the  number </a:t>
            </a:r>
            <a:r>
              <a:rPr sz="2000" spc="-5" dirty="0">
                <a:cs typeface="Carlito"/>
              </a:rPr>
              <a:t>of </a:t>
            </a:r>
            <a:r>
              <a:rPr sz="2000" spc="-15" dirty="0">
                <a:cs typeface="Carlito"/>
              </a:rPr>
              <a:t>moves</a:t>
            </a:r>
            <a:r>
              <a:rPr sz="2000" spc="30" dirty="0">
                <a:cs typeface="Carlito"/>
              </a:rPr>
              <a:t> </a:t>
            </a:r>
            <a:r>
              <a:rPr sz="2000" spc="-10" dirty="0">
                <a:cs typeface="Carlito"/>
              </a:rPr>
              <a:t>M(n):</a:t>
            </a:r>
            <a:endParaRPr sz="2000" dirty="0">
              <a:cs typeface="Carlito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F4231BBC-B31E-4B5F-B9C7-01DED13FD099}"/>
              </a:ext>
            </a:extLst>
          </p:cNvPr>
          <p:cNvSpPr/>
          <p:nvPr/>
        </p:nvSpPr>
        <p:spPr>
          <a:xfrm>
            <a:off x="1987977" y="4975504"/>
            <a:ext cx="4937760" cy="7330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84CCD2A0-6043-485C-99AB-AD29C5BF297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137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4:Data Structures with Algorithms- 20MCA11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0BC7888A-1E49-49CC-A7C1-B1A066ADCC11}"/>
              </a:ext>
            </a:extLst>
          </p:cNvPr>
          <p:cNvSpPr txBox="1">
            <a:spLocks/>
          </p:cNvSpPr>
          <p:nvPr/>
        </p:nvSpPr>
        <p:spPr>
          <a:xfrm>
            <a:off x="0" y="6436311"/>
            <a:ext cx="9144000" cy="42168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Prepared by: Dr.Vandana B.S , MCA, VCET, Puttur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417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8C9336E4-D568-4D83-8C36-E0CB6948F2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en-US">
                <a:solidFill>
                  <a:schemeClr val="tx1"/>
                </a:solidFill>
              </a:rPr>
              <a:t>1-</a:t>
            </a:r>
            <a:fld id="{6DF45C6D-987F-4A0B-9CF9-7A41DB76D7FC}" type="slidenum">
              <a:rPr lang="en-US" altLang="en-US">
                <a:solidFill>
                  <a:schemeClr val="tx1"/>
                </a:solidFill>
              </a:rPr>
              <a:pPr/>
              <a:t>5</a:t>
            </a:fld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226306" name="Rectangle 2">
            <a:extLst>
              <a:ext uri="{FF2B5EF4-FFF2-40B4-BE49-F238E27FC236}">
                <a16:creationId xmlns:a16="http://schemas.microsoft.com/office/drawing/2014/main" id="{F80CCD23-ADF7-464D-A6E4-749718F61A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5014" y="517157"/>
            <a:ext cx="7886700" cy="1325563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algn="ctr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</a:p>
        </p:txBody>
      </p:sp>
      <p:sp>
        <p:nvSpPr>
          <p:cNvPr id="226308" name="Rectangle 4">
            <a:extLst>
              <a:ext uri="{FF2B5EF4-FFF2-40B4-BE49-F238E27FC236}">
                <a16:creationId xmlns:a16="http://schemas.microsoft.com/office/drawing/2014/main" id="{FF6648E3-3669-4204-A8A2-A608E8AC3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3313" y="62701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altLang="en-US"/>
          </a:p>
        </p:txBody>
      </p:sp>
      <p:sp>
        <p:nvSpPr>
          <p:cNvPr id="226309" name="Text Box 5">
            <a:extLst>
              <a:ext uri="{FF2B5EF4-FFF2-40B4-BE49-F238E27FC236}">
                <a16:creationId xmlns:a16="http://schemas.microsoft.com/office/drawing/2014/main" id="{A119693A-39A1-40A9-B9F3-0E286706B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286" y="1581871"/>
            <a:ext cx="8013619" cy="4108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be represented various forms</a:t>
            </a:r>
          </a:p>
          <a:p>
            <a:pPr algn="l"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Unambiguity/clearness</a:t>
            </a:r>
          </a:p>
          <a:p>
            <a:pPr algn="l"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Effectiveness</a:t>
            </a:r>
          </a:p>
          <a:p>
            <a:pPr algn="l"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Finiteness/termination</a:t>
            </a:r>
          </a:p>
          <a:p>
            <a:pPr algn="l"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Correctness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AAFD3EC9-D8EA-4696-801D-3B02297D2BB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137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4:Data Structures with Algorithms- 20MCA11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EA0C17A8-4748-4002-AC86-9E842F696774}"/>
              </a:ext>
            </a:extLst>
          </p:cNvPr>
          <p:cNvSpPr txBox="1">
            <a:spLocks/>
          </p:cNvSpPr>
          <p:nvPr/>
        </p:nvSpPr>
        <p:spPr>
          <a:xfrm>
            <a:off x="0" y="6436311"/>
            <a:ext cx="9144000" cy="42168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Prepared by: Dr.Vandana B.S , MCA, VCET, Puttur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7C224B-10E5-447E-A495-41227FE94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94B52-F5B5-4106-A035-BB5AB2B1383B}" type="slidenum">
              <a:rPr lang="en-IN" smtClean="0"/>
              <a:t>50</a:t>
            </a:fld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57009E3-4375-4713-95A3-50CF569BF448}"/>
                  </a:ext>
                </a:extLst>
              </p:cNvPr>
              <p:cNvSpPr txBox="1"/>
              <p:nvPr/>
            </p:nvSpPr>
            <p:spPr>
              <a:xfrm>
                <a:off x="1074197" y="1518082"/>
                <a:ext cx="7892250" cy="4224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IN" dirty="0"/>
                  <a:t>=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IN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−2)+1)+1</m:t>
                    </m:r>
                  </m:oMath>
                </a14:m>
                <a:endParaRPr lang="en-IN" dirty="0"/>
              </a:p>
              <a:p>
                <a:pPr>
                  <a:lnSpc>
                    <a:spcPct val="150000"/>
                  </a:lnSpc>
                </a:pPr>
                <a:r>
                  <a:rPr lang="en-IN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−2)+</m:t>
                    </m:r>
                  </m:oMath>
                </a14:m>
                <a:r>
                  <a:rPr lang="en-IN" dirty="0"/>
                  <a:t>2+1</a:t>
                </a:r>
              </a:p>
              <a:p>
                <a:pPr>
                  <a:lnSpc>
                    <a:spcPct val="150000"/>
                  </a:lnSpc>
                </a:pPr>
                <a:r>
                  <a:rPr lang="en-IN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dirty="0"/>
                  <a:t> </a:t>
                </a:r>
                <a:r>
                  <a:rPr lang="en-IN" dirty="0">
                    <a:solidFill>
                      <a:srgbClr val="C0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−3)+</m:t>
                    </m:r>
                  </m:oMath>
                </a14:m>
                <a:r>
                  <a:rPr lang="en-IN" dirty="0"/>
                  <a:t>1</a:t>
                </a:r>
                <a:r>
                  <a:rPr lang="en-IN" dirty="0">
                    <a:solidFill>
                      <a:srgbClr val="C00000"/>
                    </a:solidFill>
                  </a:rPr>
                  <a:t>)</a:t>
                </a:r>
                <a:r>
                  <a:rPr lang="en-IN" dirty="0"/>
                  <a:t>+2+1</a:t>
                </a:r>
              </a:p>
              <a:p>
                <a:pPr>
                  <a:lnSpc>
                    <a:spcPct val="150000"/>
                  </a:lnSpc>
                </a:pPr>
                <a:r>
                  <a:rPr lang="en-IN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−3)+</m:t>
                    </m:r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dirty="0"/>
                  <a:t> +2+1</a:t>
                </a:r>
              </a:p>
              <a:p>
                <a:pPr>
                  <a:lnSpc>
                    <a:spcPct val="150000"/>
                  </a:lnSpc>
                </a:pPr>
                <a:r>
                  <a:rPr lang="en-IN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)+</m:t>
                    </m:r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IN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+…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IN" dirty="0"/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IN" dirty="0"/>
              </a:p>
              <a:p>
                <a:pPr>
                  <a:lnSpc>
                    <a:spcPct val="150000"/>
                  </a:lnSpc>
                </a:pPr>
                <a:r>
                  <a:rPr lang="en-IN" dirty="0"/>
                  <a:t>                                                                                to get initial condition </a:t>
                </a:r>
                <a:r>
                  <a:rPr lang="en-IN" dirty="0" err="1"/>
                  <a:t>i</a:t>
                </a:r>
                <a:r>
                  <a:rPr lang="en-IN" dirty="0"/>
                  <a:t>=n-1</a:t>
                </a:r>
              </a:p>
              <a:p>
                <a:pPr>
                  <a:lnSpc>
                    <a:spcPct val="150000"/>
                  </a:lnSpc>
                </a:pPr>
                <a:r>
                  <a:rPr lang="en-IN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)+</m:t>
                    </m:r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IN" dirty="0"/>
                  <a:t>-1</a:t>
                </a:r>
              </a:p>
              <a:p>
                <a:pPr>
                  <a:lnSpc>
                    <a:spcPct val="150000"/>
                  </a:lnSpc>
                </a:pPr>
                <a:r>
                  <a:rPr lang="en-IN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IN" dirty="0"/>
                  <a:t>M(1)+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IN" dirty="0"/>
                  <a:t>-1</a:t>
                </a:r>
              </a:p>
              <a:p>
                <a:pPr>
                  <a:lnSpc>
                    <a:spcPct val="150000"/>
                  </a:lnSpc>
                </a:pPr>
                <a:r>
                  <a:rPr lang="en-IN" dirty="0"/>
                  <a:t>=2.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IN" dirty="0"/>
                  <a:t>-1</a:t>
                </a:r>
              </a:p>
              <a:p>
                <a:pPr>
                  <a:lnSpc>
                    <a:spcPct val="150000"/>
                  </a:lnSpc>
                </a:pPr>
                <a:r>
                  <a:rPr lang="en-IN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IN" dirty="0"/>
                  <a:t>-1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57009E3-4375-4713-95A3-50CF569BF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197" y="1518082"/>
                <a:ext cx="7892250" cy="4224362"/>
              </a:xfrm>
              <a:prstGeom prst="rect">
                <a:avLst/>
              </a:prstGeom>
              <a:blipFill>
                <a:blip r:embed="rId2"/>
                <a:stretch>
                  <a:fillRect l="-618" b="-129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2C5F60C-1FE0-4527-8EA5-5236462839A4}"/>
                  </a:ext>
                </a:extLst>
              </p:cNvPr>
              <p:cNvSpPr txBox="1"/>
              <p:nvPr/>
            </p:nvSpPr>
            <p:spPr>
              <a:xfrm>
                <a:off x="6227131" y="1559796"/>
                <a:ext cx="24707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IN" dirty="0"/>
                  <a:t>=2M(n-2)+1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2C5F60C-1FE0-4527-8EA5-523646283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131" y="1559796"/>
                <a:ext cx="2470766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CEBFB34-2B53-41F0-840C-7AC856F026D6}"/>
              </a:ext>
            </a:extLst>
          </p:cNvPr>
          <p:cNvCxnSpPr>
            <a:cxnSpLocks/>
          </p:cNvCxnSpPr>
          <p:nvPr/>
        </p:nvCxnSpPr>
        <p:spPr>
          <a:xfrm>
            <a:off x="2885243" y="3630263"/>
            <a:ext cx="2663301" cy="127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5640501-AD24-4F0F-8C81-A4379FC4D475}"/>
                  </a:ext>
                </a:extLst>
              </p:cNvPr>
              <p:cNvSpPr txBox="1"/>
              <p:nvPr/>
            </p:nvSpPr>
            <p:spPr>
              <a:xfrm>
                <a:off x="-588145" y="1262366"/>
                <a:ext cx="45764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)=2 </m:t>
                      </m:r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−1)+1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5640501-AD24-4F0F-8C81-A4379FC4D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88145" y="1262366"/>
                <a:ext cx="4576438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3">
            <a:extLst>
              <a:ext uri="{FF2B5EF4-FFF2-40B4-BE49-F238E27FC236}">
                <a16:creationId xmlns:a16="http://schemas.microsoft.com/office/drawing/2014/main" id="{8579812A-F1A5-4628-AD33-E4A79D95E75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137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4:Data Structures with Algorithms- 20MCA11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E09C16A6-9B30-455F-88E7-FB5DD0A0DA50}"/>
              </a:ext>
            </a:extLst>
          </p:cNvPr>
          <p:cNvSpPr txBox="1">
            <a:spLocks/>
          </p:cNvSpPr>
          <p:nvPr/>
        </p:nvSpPr>
        <p:spPr>
          <a:xfrm>
            <a:off x="0" y="6436311"/>
            <a:ext cx="9144000" cy="42168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Prepared by: Dr.Vandana B.S , MCA, VCET, Puttur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00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294188-41EF-4E26-9601-2E01C4A67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94B52-F5B5-4106-A035-BB5AB2B1383B}" type="slidenum">
              <a:rPr lang="en-IN" smtClean="0"/>
              <a:t>51</a:t>
            </a:fld>
            <a:endParaRPr lang="en-I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D00BCD-6D87-4356-BAC9-A2362FB78308}"/>
                  </a:ext>
                </a:extLst>
              </p:cNvPr>
              <p:cNvSpPr txBox="1"/>
              <p:nvPr/>
            </p:nvSpPr>
            <p:spPr>
              <a:xfrm>
                <a:off x="417251" y="840258"/>
                <a:ext cx="7927759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 the following recursive algorithm for computing sum of the following series</a:t>
                </a:r>
              </a:p>
              <a:p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S(n)=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+….+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I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Algorithm: s(n)</a:t>
                </a:r>
              </a:p>
              <a:p>
                <a:r>
                  <a:rPr lang="en-IN" sz="2800" dirty="0" err="1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Input:</a:t>
                </a:r>
                <a:r>
                  <a:rPr lang="en-IN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positive integer n</a:t>
                </a:r>
              </a:p>
              <a:p>
                <a:r>
                  <a:rPr lang="en-IN" sz="2800" dirty="0" err="1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Output:</a:t>
                </a:r>
                <a:r>
                  <a:rPr lang="en-IN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sum of the first n cubes</a:t>
                </a:r>
              </a:p>
              <a:p>
                <a:pPr lvl="1"/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n==1</a:t>
                </a:r>
              </a:p>
              <a:p>
                <a:pPr lvl="1"/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return 1</a:t>
                </a:r>
              </a:p>
              <a:p>
                <a:pPr lvl="1"/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else</a:t>
                </a:r>
              </a:p>
              <a:p>
                <a:pPr lvl="1"/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return s(n-1)+n*n*n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D00BCD-6D87-4356-BAC9-A2362FB78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51" y="840258"/>
                <a:ext cx="7927759" cy="4401205"/>
              </a:xfrm>
              <a:prstGeom prst="rect">
                <a:avLst/>
              </a:prstGeom>
              <a:blipFill>
                <a:blip r:embed="rId2"/>
                <a:stretch>
                  <a:fillRect l="-1537" t="-1524" b="-29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3">
            <a:extLst>
              <a:ext uri="{FF2B5EF4-FFF2-40B4-BE49-F238E27FC236}">
                <a16:creationId xmlns:a16="http://schemas.microsoft.com/office/drawing/2014/main" id="{9FEB32A3-CABE-433F-9D54-75C076E6640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137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4:Data Structures with Algorithms- 20MCA11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6BC2FF17-AB47-43CC-95A8-CA59515D8910}"/>
              </a:ext>
            </a:extLst>
          </p:cNvPr>
          <p:cNvSpPr txBox="1">
            <a:spLocks/>
          </p:cNvSpPr>
          <p:nvPr/>
        </p:nvSpPr>
        <p:spPr>
          <a:xfrm>
            <a:off x="0" y="6436311"/>
            <a:ext cx="9144000" cy="42168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Prepared by: Dr.Vandana B.S , MCA, VCET, Puttur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5235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294188-41EF-4E26-9601-2E01C4A67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94B52-F5B5-4106-A035-BB5AB2B1383B}" type="slidenum">
              <a:rPr lang="en-IN" smtClean="0"/>
              <a:t>52</a:t>
            </a:fld>
            <a:endParaRPr lang="en-IN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A86540C5-375B-445B-BDB9-3137AD8B249D}"/>
              </a:ext>
            </a:extLst>
          </p:cNvPr>
          <p:cNvSpPr txBox="1">
            <a:spLocks/>
          </p:cNvSpPr>
          <p:nvPr/>
        </p:nvSpPr>
        <p:spPr>
          <a:xfrm>
            <a:off x="752237" y="1108627"/>
            <a:ext cx="763952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pc="-15" dirty="0"/>
              <a:t>Mathematical </a:t>
            </a:r>
            <a:r>
              <a:rPr lang="en-US" sz="2800" spc="-10" dirty="0"/>
              <a:t>Analysis </a:t>
            </a:r>
            <a:r>
              <a:rPr lang="en-US" sz="2800" spc="-5" dirty="0"/>
              <a:t>of </a:t>
            </a:r>
            <a:r>
              <a:rPr lang="en-US" sz="2800" b="1" spc="-15" dirty="0">
                <a:latin typeface="Carlito"/>
                <a:cs typeface="Carlito"/>
              </a:rPr>
              <a:t>Recursive</a:t>
            </a:r>
            <a:r>
              <a:rPr lang="en-US" sz="2800" b="1" spc="110" dirty="0">
                <a:latin typeface="Carlito"/>
                <a:cs typeface="Carlito"/>
              </a:rPr>
              <a:t> </a:t>
            </a:r>
            <a:r>
              <a:rPr lang="en-US" sz="2800" b="1" spc="-10" dirty="0">
                <a:latin typeface="Carlito"/>
                <a:cs typeface="Carlito"/>
              </a:rPr>
              <a:t>Algorithms</a:t>
            </a:r>
            <a:endParaRPr lang="en-US" sz="2800" dirty="0">
              <a:latin typeface="Carlito"/>
              <a:cs typeface="Carli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D5F9D3-0C3C-4848-9B7F-16C6C41F7D63}"/>
              </a:ext>
            </a:extLst>
          </p:cNvPr>
          <p:cNvSpPr txBox="1"/>
          <p:nvPr/>
        </p:nvSpPr>
        <p:spPr>
          <a:xfrm>
            <a:off x="217215" y="2634610"/>
            <a:ext cx="10878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Main()</a:t>
            </a:r>
          </a:p>
          <a:p>
            <a:r>
              <a:rPr lang="en-US" sz="2000" dirty="0"/>
              <a:t>{</a:t>
            </a:r>
          </a:p>
          <a:p>
            <a:r>
              <a:rPr lang="en-US" sz="2000" dirty="0"/>
              <a:t>S(3)</a:t>
            </a:r>
            <a:endParaRPr lang="en-IN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E5AC5A-12D5-4B79-ADED-0F0D94AA4EFC}"/>
              </a:ext>
            </a:extLst>
          </p:cNvPr>
          <p:cNvSpPr txBox="1"/>
          <p:nvPr/>
        </p:nvSpPr>
        <p:spPr>
          <a:xfrm>
            <a:off x="828397" y="1782090"/>
            <a:ext cx="68507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2060"/>
                </a:solidFill>
              </a:rPr>
              <a:t>Consider the Algorithm: Finding factorial of 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D1C02B-EF98-49C3-8135-B79217170FF2}"/>
              </a:ext>
            </a:extLst>
          </p:cNvPr>
          <p:cNvSpPr txBox="1"/>
          <p:nvPr/>
        </p:nvSpPr>
        <p:spPr>
          <a:xfrm>
            <a:off x="828396" y="2576715"/>
            <a:ext cx="2731549" cy="1746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lnSpc>
                <a:spcPct val="150000"/>
              </a:lnSpc>
            </a:pPr>
            <a:r>
              <a:rPr lang="en-US" dirty="0"/>
              <a:t>S</a:t>
            </a:r>
            <a:r>
              <a:rPr lang="en-US" sz="1800" dirty="0"/>
              <a:t>(3)</a:t>
            </a:r>
          </a:p>
          <a:p>
            <a:pPr lvl="2">
              <a:lnSpc>
                <a:spcPct val="150000"/>
              </a:lnSpc>
            </a:pPr>
            <a:r>
              <a:rPr lang="en-US" sz="1800" dirty="0"/>
              <a:t>if n==1  </a:t>
            </a:r>
          </a:p>
          <a:p>
            <a:pPr lvl="2">
              <a:lnSpc>
                <a:spcPct val="150000"/>
              </a:lnSpc>
            </a:pPr>
            <a:r>
              <a:rPr lang="en-US" sz="1800" dirty="0"/>
              <a:t>else</a:t>
            </a:r>
          </a:p>
          <a:p>
            <a:pPr lvl="2">
              <a:lnSpc>
                <a:spcPct val="150000"/>
              </a:lnSpc>
            </a:pPr>
            <a:r>
              <a:rPr lang="en-US" sz="1800" dirty="0"/>
              <a:t>return S(2)</a:t>
            </a:r>
            <a:endParaRPr lang="en-IN" sz="18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ECDD83-3070-4C03-954C-F720A7CB0899}"/>
              </a:ext>
            </a:extLst>
          </p:cNvPr>
          <p:cNvCxnSpPr/>
          <p:nvPr/>
        </p:nvCxnSpPr>
        <p:spPr>
          <a:xfrm>
            <a:off x="2592280" y="3275860"/>
            <a:ext cx="3107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10FEC52-BC19-46FC-AF4D-E86086DCC243}"/>
              </a:ext>
            </a:extLst>
          </p:cNvPr>
          <p:cNvSpPr txBox="1"/>
          <p:nvPr/>
        </p:nvSpPr>
        <p:spPr>
          <a:xfrm>
            <a:off x="2902998" y="3084107"/>
            <a:ext cx="861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false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FEC981-AAB0-4A6A-A124-8DF35C3D84D6}"/>
              </a:ext>
            </a:extLst>
          </p:cNvPr>
          <p:cNvSpPr txBox="1"/>
          <p:nvPr/>
        </p:nvSpPr>
        <p:spPr>
          <a:xfrm>
            <a:off x="3035610" y="2595484"/>
            <a:ext cx="3178759" cy="172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lnSpc>
                <a:spcPct val="150000"/>
              </a:lnSpc>
            </a:pPr>
            <a:r>
              <a:rPr lang="en-US" dirty="0"/>
              <a:t>S</a:t>
            </a:r>
            <a:r>
              <a:rPr lang="en-US" sz="1800" dirty="0"/>
              <a:t>(2)</a:t>
            </a:r>
          </a:p>
          <a:p>
            <a:pPr lvl="2">
              <a:lnSpc>
                <a:spcPct val="150000"/>
              </a:lnSpc>
            </a:pPr>
            <a:r>
              <a:rPr lang="en-US" sz="1800" dirty="0"/>
              <a:t>if n==1 </a:t>
            </a:r>
          </a:p>
          <a:p>
            <a:pPr lvl="2">
              <a:lnSpc>
                <a:spcPct val="150000"/>
              </a:lnSpc>
            </a:pPr>
            <a:r>
              <a:rPr lang="en-US" sz="1800" dirty="0"/>
              <a:t>else</a:t>
            </a:r>
          </a:p>
          <a:p>
            <a:pPr lvl="2">
              <a:lnSpc>
                <a:spcPct val="150000"/>
              </a:lnSpc>
            </a:pPr>
            <a:r>
              <a:rPr lang="en-US" sz="1800" dirty="0"/>
              <a:t>return </a:t>
            </a:r>
            <a:r>
              <a:rPr lang="en-US" dirty="0"/>
              <a:t>S</a:t>
            </a:r>
            <a:r>
              <a:rPr lang="en-US" sz="1800" dirty="0"/>
              <a:t>(</a:t>
            </a:r>
            <a:r>
              <a:rPr lang="en-US" dirty="0"/>
              <a:t>1</a:t>
            </a:r>
            <a:r>
              <a:rPr lang="en-US" sz="1800" dirty="0"/>
              <a:t>)</a:t>
            </a:r>
            <a:endParaRPr lang="en-IN" sz="18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19185D-18F5-427D-96E6-494741A1D3A7}"/>
              </a:ext>
            </a:extLst>
          </p:cNvPr>
          <p:cNvCxnSpPr/>
          <p:nvPr/>
        </p:nvCxnSpPr>
        <p:spPr>
          <a:xfrm>
            <a:off x="4813177" y="3268773"/>
            <a:ext cx="3107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038B9CA-3F43-4126-A120-F50B7A59B0A8}"/>
              </a:ext>
            </a:extLst>
          </p:cNvPr>
          <p:cNvSpPr txBox="1"/>
          <p:nvPr/>
        </p:nvSpPr>
        <p:spPr>
          <a:xfrm>
            <a:off x="5110212" y="3074785"/>
            <a:ext cx="861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false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088DBE-18F9-46B5-961B-98C628270458}"/>
              </a:ext>
            </a:extLst>
          </p:cNvPr>
          <p:cNvSpPr txBox="1"/>
          <p:nvPr/>
        </p:nvSpPr>
        <p:spPr>
          <a:xfrm>
            <a:off x="4868570" y="2517429"/>
            <a:ext cx="3178759" cy="128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lnSpc>
                <a:spcPct val="150000"/>
              </a:lnSpc>
            </a:pPr>
            <a:r>
              <a:rPr lang="en-US" dirty="0"/>
              <a:t>S</a:t>
            </a:r>
            <a:r>
              <a:rPr lang="en-US" sz="1800" dirty="0"/>
              <a:t>(1)</a:t>
            </a:r>
          </a:p>
          <a:p>
            <a:pPr lvl="2">
              <a:lnSpc>
                <a:spcPct val="150000"/>
              </a:lnSpc>
            </a:pPr>
            <a:r>
              <a:rPr lang="en-US" sz="1800" dirty="0"/>
              <a:t>if n==1 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Return 1</a:t>
            </a:r>
            <a:r>
              <a:rPr lang="en-US" sz="1800" dirty="0"/>
              <a:t>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5049377-3D47-4D79-BC85-F114DABEB453}"/>
              </a:ext>
            </a:extLst>
          </p:cNvPr>
          <p:cNvCxnSpPr/>
          <p:nvPr/>
        </p:nvCxnSpPr>
        <p:spPr>
          <a:xfrm>
            <a:off x="6646137" y="3190718"/>
            <a:ext cx="3107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D02816D-FCC0-4A8A-8070-F60659EDC68B}"/>
              </a:ext>
            </a:extLst>
          </p:cNvPr>
          <p:cNvSpPr txBox="1"/>
          <p:nvPr/>
        </p:nvSpPr>
        <p:spPr>
          <a:xfrm>
            <a:off x="6943172" y="2996730"/>
            <a:ext cx="861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True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637E85-7DF7-48E3-BB39-26E0F89B96A8}"/>
              </a:ext>
            </a:extLst>
          </p:cNvPr>
          <p:cNvSpPr txBox="1"/>
          <p:nvPr/>
        </p:nvSpPr>
        <p:spPr>
          <a:xfrm>
            <a:off x="5221592" y="3932784"/>
            <a:ext cx="1040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+2*2*2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6756E6-CB7A-40B1-8B33-BC9398FBAEF9}"/>
              </a:ext>
            </a:extLst>
          </p:cNvPr>
          <p:cNvSpPr txBox="1"/>
          <p:nvPr/>
        </p:nvSpPr>
        <p:spPr>
          <a:xfrm>
            <a:off x="4698087" y="4243653"/>
            <a:ext cx="425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A6C7AE-B496-4995-8E9D-2A17D794E72F}"/>
              </a:ext>
            </a:extLst>
          </p:cNvPr>
          <p:cNvSpPr txBox="1"/>
          <p:nvPr/>
        </p:nvSpPr>
        <p:spPr>
          <a:xfrm>
            <a:off x="3016462" y="3897400"/>
            <a:ext cx="90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+3*3*3</a:t>
            </a:r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DD5963-1B7A-4A3C-B2A1-2142C1D8EBB4}"/>
              </a:ext>
            </a:extLst>
          </p:cNvPr>
          <p:cNvSpPr txBox="1"/>
          <p:nvPr/>
        </p:nvSpPr>
        <p:spPr>
          <a:xfrm>
            <a:off x="2480217" y="4188401"/>
            <a:ext cx="425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7396A6-80AD-4ED9-BAC9-BE268F0F7608}"/>
              </a:ext>
            </a:extLst>
          </p:cNvPr>
          <p:cNvSpPr txBox="1"/>
          <p:nvPr/>
        </p:nvSpPr>
        <p:spPr>
          <a:xfrm>
            <a:off x="1009374" y="2650521"/>
            <a:ext cx="577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=36</a:t>
            </a:r>
            <a:endParaRPr lang="en-IN" dirty="0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2D1D7DCA-EAB8-4BD8-885F-6D0A15DB8E73}"/>
              </a:ext>
            </a:extLst>
          </p:cNvPr>
          <p:cNvCxnSpPr>
            <a:stCxn id="10" idx="1"/>
            <a:endCxn id="10" idx="0"/>
          </p:cNvCxnSpPr>
          <p:nvPr/>
        </p:nvCxnSpPr>
        <p:spPr>
          <a:xfrm rot="10800000" flipH="1">
            <a:off x="828395" y="2576716"/>
            <a:ext cx="1365775" cy="873355"/>
          </a:xfrm>
          <a:prstGeom prst="bentConnector4">
            <a:avLst>
              <a:gd name="adj1" fmla="val 53463"/>
              <a:gd name="adj2" fmla="val 1261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E9C43C22-889A-4ADF-87F1-AE8A6024EE3B}"/>
              </a:ext>
            </a:extLst>
          </p:cNvPr>
          <p:cNvCxnSpPr>
            <a:endCxn id="14" idx="0"/>
          </p:cNvCxnSpPr>
          <p:nvPr/>
        </p:nvCxnSpPr>
        <p:spPr>
          <a:xfrm flipV="1">
            <a:off x="2744633" y="2595484"/>
            <a:ext cx="1880357" cy="1706632"/>
          </a:xfrm>
          <a:prstGeom prst="bentConnector4">
            <a:avLst>
              <a:gd name="adj1" fmla="val 49284"/>
              <a:gd name="adj2" fmla="val 1133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756028C8-0B5C-417A-BA1E-2BEF34E83112}"/>
              </a:ext>
            </a:extLst>
          </p:cNvPr>
          <p:cNvCxnSpPr>
            <a:cxnSpLocks/>
            <a:endCxn id="17" idx="0"/>
          </p:cNvCxnSpPr>
          <p:nvPr/>
        </p:nvCxnSpPr>
        <p:spPr>
          <a:xfrm rot="5400000" flipH="1" flipV="1">
            <a:off x="5022455" y="2605186"/>
            <a:ext cx="1523252" cy="1347738"/>
          </a:xfrm>
          <a:prstGeom prst="bentConnector5">
            <a:avLst>
              <a:gd name="adj1" fmla="val 7687"/>
              <a:gd name="adj2" fmla="val 49135"/>
              <a:gd name="adj3" fmla="val 1150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7AF5F8D9-7A1D-4BB7-8FB2-F567505B2136}"/>
              </a:ext>
            </a:extLst>
          </p:cNvPr>
          <p:cNvCxnSpPr>
            <a:stCxn id="17" idx="2"/>
          </p:cNvCxnSpPr>
          <p:nvPr/>
        </p:nvCxnSpPr>
        <p:spPr>
          <a:xfrm rot="5400000">
            <a:off x="5543115" y="3387281"/>
            <a:ext cx="495616" cy="13340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CA20D14B-67AA-448D-A820-B7B3BBBB3F4A}"/>
              </a:ext>
            </a:extLst>
          </p:cNvPr>
          <p:cNvCxnSpPr>
            <a:stCxn id="22" idx="2"/>
          </p:cNvCxnSpPr>
          <p:nvPr/>
        </p:nvCxnSpPr>
        <p:spPr>
          <a:xfrm rot="5400000" flipH="1">
            <a:off x="3589771" y="3291765"/>
            <a:ext cx="572304" cy="2070137"/>
          </a:xfrm>
          <a:prstGeom prst="bentConnector4">
            <a:avLst>
              <a:gd name="adj1" fmla="val -39944"/>
              <a:gd name="adj2" fmla="val 1031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254566E3-E227-4630-BFAF-BF3363A68A5A}"/>
              </a:ext>
            </a:extLst>
          </p:cNvPr>
          <p:cNvCxnSpPr>
            <a:stCxn id="10" idx="2"/>
          </p:cNvCxnSpPr>
          <p:nvPr/>
        </p:nvCxnSpPr>
        <p:spPr>
          <a:xfrm rot="5400000" flipH="1">
            <a:off x="1164408" y="3293662"/>
            <a:ext cx="1239318" cy="820209"/>
          </a:xfrm>
          <a:prstGeom prst="bentConnector3">
            <a:avLst>
              <a:gd name="adj1" fmla="val -184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C947FC-52A0-444A-9CEE-654AC31434C6}"/>
                  </a:ext>
                </a:extLst>
              </p:cNvPr>
              <p:cNvSpPr txBox="1"/>
              <p:nvPr/>
            </p:nvSpPr>
            <p:spPr>
              <a:xfrm>
                <a:off x="365068" y="5022570"/>
                <a:ext cx="6389754" cy="635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F(n)=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0                           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C947FC-52A0-444A-9CEE-654AC3143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68" y="5022570"/>
                <a:ext cx="6389754" cy="635174"/>
              </a:xfrm>
              <a:prstGeom prst="rect">
                <a:avLst/>
              </a:prstGeom>
              <a:blipFill>
                <a:blip r:embed="rId2"/>
                <a:stretch>
                  <a:fillRect l="-8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3">
            <a:extLst>
              <a:ext uri="{FF2B5EF4-FFF2-40B4-BE49-F238E27FC236}">
                <a16:creationId xmlns:a16="http://schemas.microsoft.com/office/drawing/2014/main" id="{B874E82E-798F-4E71-84B6-CF4FC426167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137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4:Data Structures with Algorithms- 20MCA11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itle 3">
            <a:extLst>
              <a:ext uri="{FF2B5EF4-FFF2-40B4-BE49-F238E27FC236}">
                <a16:creationId xmlns:a16="http://schemas.microsoft.com/office/drawing/2014/main" id="{9A8B10D9-7F5C-445D-A479-C92C5CB55F6D}"/>
              </a:ext>
            </a:extLst>
          </p:cNvPr>
          <p:cNvSpPr txBox="1">
            <a:spLocks/>
          </p:cNvSpPr>
          <p:nvPr/>
        </p:nvSpPr>
        <p:spPr>
          <a:xfrm>
            <a:off x="0" y="6436311"/>
            <a:ext cx="9144000" cy="42168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Prepared by: Dr.Vandana B.S , MCA, VCET, Puttur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99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9" grpId="0"/>
      <p:bldP spid="20" grpId="0"/>
      <p:bldP spid="22" grpId="0"/>
      <p:bldP spid="2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7C224B-10E5-447E-A495-41227FE94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94B52-F5B5-4106-A035-BB5AB2B1383B}" type="slidenum">
              <a:rPr lang="en-IN" smtClean="0"/>
              <a:t>53</a:t>
            </a:fld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D0EE70-AC9B-4FF7-B7EE-2D7F9699B5E2}"/>
                  </a:ext>
                </a:extLst>
              </p:cNvPr>
              <p:cNvSpPr txBox="1"/>
              <p:nvPr/>
            </p:nvSpPr>
            <p:spPr>
              <a:xfrm>
                <a:off x="365068" y="1231805"/>
                <a:ext cx="6389754" cy="635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S(n)=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0                           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D0EE70-AC9B-4FF7-B7EE-2D7F9699B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68" y="1231805"/>
                <a:ext cx="6389754" cy="635174"/>
              </a:xfrm>
              <a:prstGeom prst="rect">
                <a:avLst/>
              </a:prstGeom>
              <a:blipFill>
                <a:blip r:embed="rId2"/>
                <a:stretch>
                  <a:fillRect l="-8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2FA956-900D-47C6-B6CF-76B741665591}"/>
                  </a:ext>
                </a:extLst>
              </p:cNvPr>
              <p:cNvSpPr txBox="1"/>
              <p:nvPr/>
            </p:nvSpPr>
            <p:spPr>
              <a:xfrm>
                <a:off x="365068" y="2014598"/>
                <a:ext cx="5397623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)=2+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      =2+2+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      =2+2+2+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−3)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      =2∗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𝑇𝑜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𝑔𝑒𝑡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𝑖𝑛𝑖𝑡𝑖𝑎𝑙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𝑐𝑜𝑛𝑑𝑖𝑡𝑖𝑜𝑛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     =2∗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−1))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     =2∗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     =2∗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+0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     =2∗(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     =2(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dirty="0"/>
              </a:p>
              <a:p>
                <a:endParaRPr lang="en-IN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2FA956-900D-47C6-B6CF-76B741665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68" y="2014598"/>
                <a:ext cx="5397623" cy="45243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3">
            <a:extLst>
              <a:ext uri="{FF2B5EF4-FFF2-40B4-BE49-F238E27FC236}">
                <a16:creationId xmlns:a16="http://schemas.microsoft.com/office/drawing/2014/main" id="{75EAF4DB-11DE-42A7-B3F3-A8D89F78300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137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4:Data Structures with Algorithms- 20MCA11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44A1FB7F-2B11-4B20-BB00-C32B18818B34}"/>
              </a:ext>
            </a:extLst>
          </p:cNvPr>
          <p:cNvSpPr txBox="1">
            <a:spLocks/>
          </p:cNvSpPr>
          <p:nvPr/>
        </p:nvSpPr>
        <p:spPr>
          <a:xfrm>
            <a:off x="0" y="6436311"/>
            <a:ext cx="9144000" cy="42168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Prepared by: Dr.Vandana B.S , MCA, VCET, Puttur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9726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294188-41EF-4E26-9601-2E01C4A67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94B52-F5B5-4106-A035-BB5AB2B1383B}" type="slidenum">
              <a:rPr lang="en-IN" smtClean="0"/>
              <a:t>54</a:t>
            </a:fld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15DB87-E7DB-4451-A632-ADF3865B695F}"/>
                  </a:ext>
                </a:extLst>
              </p:cNvPr>
              <p:cNvSpPr txBox="1"/>
              <p:nvPr/>
            </p:nvSpPr>
            <p:spPr>
              <a:xfrm>
                <a:off x="589533" y="1076481"/>
                <a:ext cx="7964934" cy="129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Solve the following recursive relation</a:t>
                </a:r>
              </a:p>
              <a:p>
                <a:r>
                  <a:rPr lang="en-IN" dirty="0"/>
                  <a:t>X(n)=X(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dirty="0"/>
                  <a:t>)+n        for n&gt;1,</a:t>
                </a:r>
              </a:p>
              <a:p>
                <a:r>
                  <a:rPr lang="en-IN" dirty="0"/>
                  <a:t>x(1)=1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15DB87-E7DB-4451-A632-ADF3865B6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33" y="1076481"/>
                <a:ext cx="7964934" cy="1292470"/>
              </a:xfrm>
              <a:prstGeom prst="rect">
                <a:avLst/>
              </a:prstGeom>
              <a:blipFill>
                <a:blip r:embed="rId2"/>
                <a:stretch>
                  <a:fillRect l="-689" t="-28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B0BA59-692F-4A4F-8597-47DBCA28698C}"/>
                  </a:ext>
                </a:extLst>
              </p:cNvPr>
              <p:cNvSpPr txBox="1"/>
              <p:nvPr/>
            </p:nvSpPr>
            <p:spPr>
              <a:xfrm>
                <a:off x="635447" y="2218380"/>
                <a:ext cx="4576438" cy="33427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/>
                  <a:t>X(n)=X(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dirty="0"/>
                  <a:t>)+n </a:t>
                </a:r>
              </a:p>
              <a:p>
                <a:r>
                  <a:rPr lang="en-IN" dirty="0"/>
                  <a:t>        = X(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dirty="0"/>
                  <a:t>)+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I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+n</a:t>
                </a:r>
              </a:p>
              <a:p>
                <a:r>
                  <a:rPr lang="en-IN" dirty="0"/>
                  <a:t>        = X(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en-IN" dirty="0"/>
                  <a:t>)+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I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I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+n</a:t>
                </a:r>
              </a:p>
              <a:p>
                <a:r>
                  <a:rPr lang="en-IN" dirty="0"/>
                  <a:t>        = X(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IN" dirty="0"/>
                  <a:t>)+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I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r>
                      <a:rPr lang="en-I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den>
                    </m:f>
                  </m:oMath>
                </a14:m>
                <a:endParaRPr lang="en-IN" dirty="0"/>
              </a:p>
              <a:p>
                <a:r>
                  <a:rPr lang="en-IN" dirty="0"/>
                  <a:t>          = X(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</m:oMath>
                </a14:m>
                <a:r>
                  <a:rPr lang="en-IN" dirty="0"/>
                  <a:t>)+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I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+…+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r>
                      <a:rPr lang="en-I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den>
                    </m:f>
                  </m:oMath>
                </a14:m>
                <a:endParaRPr lang="en-IN" dirty="0"/>
              </a:p>
              <a:p>
                <a:endParaRPr lang="en-IN" dirty="0"/>
              </a:p>
              <a:p>
                <a:r>
                  <a:rPr lang="en-IN" dirty="0"/>
                  <a:t>To get initial condition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IN" dirty="0">
                    <a:solidFill>
                      <a:srgbClr val="FF0000"/>
                    </a:solidFill>
                  </a:rPr>
                  <a:t>=n</a:t>
                </a:r>
              </a:p>
              <a:p>
                <a:r>
                  <a:rPr lang="en-IN" dirty="0"/>
                  <a:t>       </a:t>
                </a:r>
              </a:p>
              <a:p>
                <a:r>
                  <a:rPr lang="en-IN" dirty="0"/>
                  <a:t>  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b="0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B0BA59-692F-4A4F-8597-47DBCA286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47" y="2218380"/>
                <a:ext cx="4576438" cy="3342710"/>
              </a:xfrm>
              <a:prstGeom prst="rect">
                <a:avLst/>
              </a:prstGeom>
              <a:blipFill>
                <a:blip r:embed="rId3"/>
                <a:stretch>
                  <a:fillRect l="-1065" t="-18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4BA19B-70F4-439A-9883-CE71E5D3C3EE}"/>
                  </a:ext>
                </a:extLst>
              </p:cNvPr>
              <p:cNvSpPr txBox="1"/>
              <p:nvPr/>
            </p:nvSpPr>
            <p:spPr>
              <a:xfrm>
                <a:off x="5257799" y="2185603"/>
                <a:ext cx="3602116" cy="8306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/>
                  <a:t>X(n)=X(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dirty="0"/>
                  <a:t>)+n </a:t>
                </a:r>
              </a:p>
              <a:p>
                <a:r>
                  <a:rPr lang="en-IN" dirty="0"/>
                  <a:t>X(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dirty="0"/>
                  <a:t>)=X(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dirty="0"/>
                  <a:t>)+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4BA19B-70F4-439A-9883-CE71E5D3C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799" y="2185603"/>
                <a:ext cx="3602116" cy="830612"/>
              </a:xfrm>
              <a:prstGeom prst="rect">
                <a:avLst/>
              </a:prstGeom>
              <a:blipFill>
                <a:blip r:embed="rId4"/>
                <a:stretch>
                  <a:fillRect l="-1354" t="-735" b="-36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4B7733-2C4E-4A9F-9D75-FEA2F9F7C372}"/>
                  </a:ext>
                </a:extLst>
              </p:cNvPr>
              <p:cNvSpPr txBox="1"/>
              <p:nvPr/>
            </p:nvSpPr>
            <p:spPr>
              <a:xfrm>
                <a:off x="858637" y="5315377"/>
                <a:ext cx="1580226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4B7733-2C4E-4A9F-9D75-FEA2F9F7C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637" y="5315377"/>
                <a:ext cx="1580226" cy="392993"/>
              </a:xfrm>
              <a:prstGeom prst="rect">
                <a:avLst/>
              </a:prstGeom>
              <a:blipFill>
                <a:blip r:embed="rId5"/>
                <a:stretch>
                  <a:fillRect l="-3475" t="-6250" b="-218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BC2C08-BB8A-4014-8B48-AD2DDB6178CC}"/>
                  </a:ext>
                </a:extLst>
              </p:cNvPr>
              <p:cNvSpPr txBox="1"/>
              <p:nvPr/>
            </p:nvSpPr>
            <p:spPr>
              <a:xfrm>
                <a:off x="858637" y="5754454"/>
                <a:ext cx="1580226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2.2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BC2C08-BB8A-4014-8B48-AD2DDB617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637" y="5754454"/>
                <a:ext cx="1580226" cy="392993"/>
              </a:xfrm>
              <a:prstGeom prst="rect">
                <a:avLst/>
              </a:prstGeom>
              <a:blipFill>
                <a:blip r:embed="rId6"/>
                <a:stretch>
                  <a:fillRect l="-3475" t="-6250" b="-218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6C92C1-4391-4391-A1AC-2E79B22F2D25}"/>
                  </a:ext>
                </a:extLst>
              </p:cNvPr>
              <p:cNvSpPr txBox="1"/>
              <p:nvPr/>
            </p:nvSpPr>
            <p:spPr>
              <a:xfrm>
                <a:off x="858637" y="6104884"/>
                <a:ext cx="15802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6C92C1-4391-4391-A1AC-2E79B22F2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637" y="6104884"/>
                <a:ext cx="1580226" cy="369332"/>
              </a:xfrm>
              <a:prstGeom prst="rect">
                <a:avLst/>
              </a:prstGeom>
              <a:blipFill>
                <a:blip r:embed="rId7"/>
                <a:stretch>
                  <a:fillRect l="-3475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3">
            <a:extLst>
              <a:ext uri="{FF2B5EF4-FFF2-40B4-BE49-F238E27FC236}">
                <a16:creationId xmlns:a16="http://schemas.microsoft.com/office/drawing/2014/main" id="{C36595B2-0574-4BD6-8F3E-EDE6441938D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137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4:Data Structures with Algorithms- 20MCA11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79AA65CA-D5E5-4C80-AEBE-B79CCCB90D71}"/>
              </a:ext>
            </a:extLst>
          </p:cNvPr>
          <p:cNvSpPr txBox="1">
            <a:spLocks/>
          </p:cNvSpPr>
          <p:nvPr/>
        </p:nvSpPr>
        <p:spPr>
          <a:xfrm>
            <a:off x="0" y="6436311"/>
            <a:ext cx="9144000" cy="42168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Prepared by: Dr.Vandana B.S , MCA, VCET, Puttur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58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3" name="Rectangle 3">
            <a:extLst>
              <a:ext uri="{FF2B5EF4-FFF2-40B4-BE49-F238E27FC236}">
                <a16:creationId xmlns:a16="http://schemas.microsoft.com/office/drawing/2014/main" id="{0D98CD05-1080-41AD-9FC1-5AED865D5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6125" y="3820357"/>
            <a:ext cx="2743200" cy="76200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“computer” </a:t>
            </a:r>
          </a:p>
        </p:txBody>
      </p:sp>
      <p:sp>
        <p:nvSpPr>
          <p:cNvPr id="230405" name="Line 5">
            <a:extLst>
              <a:ext uri="{FF2B5EF4-FFF2-40B4-BE49-F238E27FC236}">
                <a16:creationId xmlns:a16="http://schemas.microsoft.com/office/drawing/2014/main" id="{47A52001-688D-47B5-8E7B-34706FA67BD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81525" y="2143957"/>
            <a:ext cx="0" cy="609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0406" name="Line 6">
            <a:extLst>
              <a:ext uri="{FF2B5EF4-FFF2-40B4-BE49-F238E27FC236}">
                <a16:creationId xmlns:a16="http://schemas.microsoft.com/office/drawing/2014/main" id="{58A0886F-E4E9-4C31-A336-DE0BF56DF51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81525" y="3363157"/>
            <a:ext cx="0" cy="457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0407" name="Text Box 7">
            <a:extLst>
              <a:ext uri="{FF2B5EF4-FFF2-40B4-BE49-F238E27FC236}">
                <a16:creationId xmlns:a16="http://schemas.microsoft.com/office/drawing/2014/main" id="{36CBB720-366A-4838-843A-3EEF465938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1610557"/>
            <a:ext cx="13716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</a:p>
        </p:txBody>
      </p:sp>
      <p:sp>
        <p:nvSpPr>
          <p:cNvPr id="230408" name="Text Box 8">
            <a:extLst>
              <a:ext uri="{FF2B5EF4-FFF2-40B4-BE49-F238E27FC236}">
                <a16:creationId xmlns:a16="http://schemas.microsoft.com/office/drawing/2014/main" id="{6C09B667-8F11-456C-B315-9CEA7C896E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7163" y="2753557"/>
            <a:ext cx="157927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</a:p>
        </p:txBody>
      </p:sp>
      <p:sp>
        <p:nvSpPr>
          <p:cNvPr id="230409" name="Text Box 9">
            <a:extLst>
              <a:ext uri="{FF2B5EF4-FFF2-40B4-BE49-F238E27FC236}">
                <a16:creationId xmlns:a16="http://schemas.microsoft.com/office/drawing/2014/main" id="{0A89DC87-2738-4EB4-A895-B0B50B2A53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119" y="3972757"/>
            <a:ext cx="17526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230410" name="Text Box 10">
            <a:extLst>
              <a:ext uri="{FF2B5EF4-FFF2-40B4-BE49-F238E27FC236}">
                <a16:creationId xmlns:a16="http://schemas.microsoft.com/office/drawing/2014/main" id="{9C6A573A-33B3-4648-8CC9-FBDC1D1940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3972757"/>
            <a:ext cx="119856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230411" name="Line 11">
            <a:extLst>
              <a:ext uri="{FF2B5EF4-FFF2-40B4-BE49-F238E27FC236}">
                <a16:creationId xmlns:a16="http://schemas.microsoft.com/office/drawing/2014/main" id="{887F22E5-3AFE-4302-BF47-DE482B31FEAF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4277557"/>
            <a:ext cx="12192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0412" name="Line 12">
            <a:extLst>
              <a:ext uri="{FF2B5EF4-FFF2-40B4-BE49-F238E27FC236}">
                <a16:creationId xmlns:a16="http://schemas.microsoft.com/office/drawing/2014/main" id="{6AB297A6-778B-4A6D-8161-1F77C1AA6A24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9800" y="4277557"/>
            <a:ext cx="11430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5B9CDB53-DC35-4D34-83AD-DB13539FF55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137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4:Data Structures with Algorithms- 20MCA11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8D1ED6F7-925E-4ADF-9990-246C7FBCB9D4}"/>
              </a:ext>
            </a:extLst>
          </p:cNvPr>
          <p:cNvSpPr txBox="1">
            <a:spLocks/>
          </p:cNvSpPr>
          <p:nvPr/>
        </p:nvSpPr>
        <p:spPr>
          <a:xfrm>
            <a:off x="0" y="6436311"/>
            <a:ext cx="9144000" cy="42168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Prepared by: Dr.Vandana B.S , MCA, VCET, Puttur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3B6AAD27-552F-4600-9049-B4AC430215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en-US"/>
              <a:t>1-</a:t>
            </a:r>
            <a:fld id="{3FFFE4AE-63F7-4DD8-81FB-1BC83C063805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242691" name="Rectangle 1027">
            <a:extLst>
              <a:ext uri="{FF2B5EF4-FFF2-40B4-BE49-F238E27FC236}">
                <a16:creationId xmlns:a16="http://schemas.microsoft.com/office/drawing/2014/main" id="{32D45069-043B-4CF5-A9D0-330588BF9D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6506" y="1253331"/>
            <a:ext cx="8577494" cy="4351338"/>
          </a:xfrm>
        </p:spPr>
        <p:txBody>
          <a:bodyPr>
            <a:noAutofit/>
          </a:bodyPr>
          <a:lstStyle/>
          <a:p>
            <a:pPr marL="457200" indent="-457200">
              <a:lnSpc>
                <a:spcPct val="90000"/>
              </a:lnSpc>
              <a:buFont typeface="Monotype Sorts" pitchFamily="2" charset="2"/>
              <a:buAutoNum type="arabicPeriod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Finiteness</a:t>
            </a:r>
          </a:p>
          <a:p>
            <a:pPr marL="1257300" lvl="2" indent="-342900">
              <a:lnSpc>
                <a:spcPct val="90000"/>
              </a:lnSpc>
              <a:buFont typeface="Monotype Sorts" pitchFamily="2" charset="2"/>
              <a:buChar char="b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terminates after a finite number of steps</a:t>
            </a:r>
          </a:p>
          <a:p>
            <a:pPr marL="457200" indent="-457200">
              <a:lnSpc>
                <a:spcPct val="90000"/>
              </a:lnSpc>
              <a:buFont typeface="Monotype Sorts" pitchFamily="2" charset="2"/>
              <a:buAutoNum type="arabicPeriod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Definiteness</a:t>
            </a:r>
          </a:p>
          <a:p>
            <a:pPr marL="1257300" lvl="2" indent="-342900">
              <a:lnSpc>
                <a:spcPct val="90000"/>
              </a:lnSpc>
              <a:buFont typeface="Monotype Sorts" pitchFamily="2" charset="2"/>
              <a:buChar char="b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rigorously and unambiguously specified</a:t>
            </a:r>
          </a:p>
          <a:p>
            <a:pPr marL="457200" indent="-457200">
              <a:lnSpc>
                <a:spcPct val="90000"/>
              </a:lnSpc>
              <a:buFont typeface="Monotype Sorts" pitchFamily="2" charset="2"/>
              <a:buAutoNum type="arabicPeriod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Clearly specified input</a:t>
            </a:r>
          </a:p>
          <a:p>
            <a:pPr marL="1257300" lvl="2" indent="-342900">
              <a:lnSpc>
                <a:spcPct val="90000"/>
              </a:lnSpc>
              <a:buFont typeface="Monotype Sorts" pitchFamily="2" charset="2"/>
              <a:buChar char="b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 inputs are clearly specified</a:t>
            </a:r>
          </a:p>
          <a:p>
            <a:pPr marL="457200" indent="-457200">
              <a:lnSpc>
                <a:spcPct val="90000"/>
              </a:lnSpc>
              <a:buFont typeface="Monotype Sorts" pitchFamily="2" charset="2"/>
              <a:buAutoNum type="arabicPeriod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Clearly specified/expected output</a:t>
            </a:r>
          </a:p>
          <a:p>
            <a:pPr marL="1257300" lvl="2" indent="-342900">
              <a:lnSpc>
                <a:spcPct val="90000"/>
              </a:lnSpc>
              <a:buFont typeface="Monotype Sorts" pitchFamily="2" charset="2"/>
              <a:buChar char="b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proved to produce the correct output given a valid input</a:t>
            </a:r>
          </a:p>
          <a:p>
            <a:pPr marL="457200" indent="-457200">
              <a:lnSpc>
                <a:spcPct val="90000"/>
              </a:lnSpc>
              <a:buFont typeface="Monotype Sorts" pitchFamily="2" charset="2"/>
              <a:buAutoNum type="arabicPeriod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Effectiveness</a:t>
            </a:r>
          </a:p>
          <a:p>
            <a:pPr marL="1257300" lvl="2" indent="-342900">
              <a:lnSpc>
                <a:spcPct val="90000"/>
              </a:lnSpc>
              <a:buFont typeface="Monotype Sorts" pitchFamily="2" charset="2"/>
              <a:buChar char="b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 are sufficiently simple and basic</a:t>
            </a:r>
          </a:p>
          <a:p>
            <a:pPr marL="457200" indent="-457200">
              <a:lnSpc>
                <a:spcPct val="90000"/>
              </a:lnSpc>
              <a:buFont typeface="Monotype Sorts" pitchFamily="2" charset="2"/>
              <a:buAutoNum type="arabicPeriod"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EC0BE8B-40B0-40B0-9001-193DA93208A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137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4:Data Structures with Algorithms- 20MCA11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0AE38A72-1A18-4FE3-9444-163272FDE3CF}"/>
              </a:ext>
            </a:extLst>
          </p:cNvPr>
          <p:cNvSpPr txBox="1">
            <a:spLocks/>
          </p:cNvSpPr>
          <p:nvPr/>
        </p:nvSpPr>
        <p:spPr>
          <a:xfrm>
            <a:off x="0" y="6436311"/>
            <a:ext cx="9144000" cy="42168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Prepared by: Dr.Vandana B.S , MCA, VCET, Puttur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CD7D8A9E-78BD-457F-AA5B-7B7BEBCA50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1-</a:t>
            </a:r>
            <a:fld id="{BBBD169E-C332-43BE-A662-B3186B3D6F94}" type="slidenum"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698" name="Rectangle 2">
            <a:extLst>
              <a:ext uri="{FF2B5EF4-FFF2-40B4-BE49-F238E27FC236}">
                <a16:creationId xmlns:a16="http://schemas.microsoft.com/office/drawing/2014/main" id="{E37811D2-2917-41C8-822D-4CF4971A5D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Euclid’s Algorithm</a:t>
            </a:r>
          </a:p>
        </p:txBody>
      </p:sp>
      <p:sp>
        <p:nvSpPr>
          <p:cNvPr id="157699" name="Rectangle 3">
            <a:extLst>
              <a:ext uri="{FF2B5EF4-FFF2-40B4-BE49-F238E27FC236}">
                <a16:creationId xmlns:a16="http://schemas.microsoft.com/office/drawing/2014/main" id="{46ED18F0-E451-4E3D-B36B-F177253120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252538"/>
            <a:ext cx="8839200" cy="5286375"/>
          </a:xfrm>
        </p:spPr>
        <p:txBody>
          <a:bodyPr>
            <a:normAutofit/>
          </a:bodyPr>
          <a:lstStyle/>
          <a:p>
            <a:pPr>
              <a:buFont typeface="Monotype Sorts" pitchFamily="2" charset="2"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Problem: Find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gcd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m,n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the greatest common divisor of two nonnegative, not both zero integers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>
              <a:buFont typeface="Monotype Sorts" pitchFamily="2" charset="2"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Examples: 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gcd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(60,24) = 12,   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gcd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(60,0) = 60,   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gcd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(0,0) = ? </a:t>
            </a:r>
          </a:p>
          <a:p>
            <a:pPr>
              <a:buFont typeface="Monotype Sorts" pitchFamily="2" charset="2"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Euclid’s algorithm is based on repeated application of equality</a:t>
            </a:r>
          </a:p>
          <a:p>
            <a:pPr algn="ctr">
              <a:buFont typeface="Monotype Sorts" pitchFamily="2" charset="2"/>
              <a:buNone/>
            </a:pP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gcd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m,n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gcd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n, m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buFont typeface="Monotype Sorts" pitchFamily="2" charset="2"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until the second number becomes 0, which makes the problem</a:t>
            </a:r>
          </a:p>
          <a:p>
            <a:pPr>
              <a:buFont typeface="Monotype Sorts" pitchFamily="2" charset="2"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trivial.</a:t>
            </a:r>
          </a:p>
          <a:p>
            <a:pPr>
              <a:buFont typeface="Monotype Sorts" pitchFamily="2" charset="2"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gcd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(60,24) =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gcd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(24,12) =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gcd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(12,0) = 12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DC9B6365-ACFC-4606-9BBF-889F1987DB2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137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4:Data Structures with Algorithms- 20MCA11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40B0C3C-8CFC-4B04-B8D3-DA95F0662305}"/>
              </a:ext>
            </a:extLst>
          </p:cNvPr>
          <p:cNvSpPr txBox="1">
            <a:spLocks/>
          </p:cNvSpPr>
          <p:nvPr/>
        </p:nvSpPr>
        <p:spPr>
          <a:xfrm>
            <a:off x="0" y="6436311"/>
            <a:ext cx="9144000" cy="42168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Prepared by: Dr.Vandana B.S , MCA, VCET, Puttur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90CF14E3-9F44-48D1-81B4-DE2763B683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en-US"/>
              <a:t>1-</a:t>
            </a:r>
            <a:fld id="{AAB7301E-4C1D-42DC-90D3-F998A97C568F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206850" name="Rectangle 2">
            <a:extLst>
              <a:ext uri="{FF2B5EF4-FFF2-40B4-BE49-F238E27FC236}">
                <a16:creationId xmlns:a16="http://schemas.microsoft.com/office/drawing/2014/main" id="{31A0844B-2454-4D75-9199-AB6DB46086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descriptions of Euclid’s algorithm</a:t>
            </a:r>
          </a:p>
        </p:txBody>
      </p:sp>
      <p:sp>
        <p:nvSpPr>
          <p:cNvPr id="206851" name="Rectangle 3">
            <a:extLst>
              <a:ext uri="{FF2B5EF4-FFF2-40B4-BE49-F238E27FC236}">
                <a16:creationId xmlns:a16="http://schemas.microsoft.com/office/drawing/2014/main" id="{CE0C2A15-8ADE-4A83-B901-E02CB3BB11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266825"/>
            <a:ext cx="8534400" cy="5286375"/>
          </a:xfrm>
        </p:spPr>
        <p:txBody>
          <a:bodyPr>
            <a:normAutofit lnSpcReduction="10000"/>
          </a:bodyPr>
          <a:lstStyle/>
          <a:p>
            <a:pPr>
              <a:buFont typeface="Monotype Sorts" pitchFamily="2" charset="2"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  If 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0, return 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stop; otherwise go to Step 2</a:t>
            </a:r>
          </a:p>
          <a:p>
            <a:pPr>
              <a:buFont typeface="Monotype Sorts" pitchFamily="2" charset="2"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 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Divide 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assign the value of the remainder to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</a:t>
            </a:r>
          </a:p>
          <a:p>
            <a:pPr>
              <a:buFont typeface="Monotype Sorts" pitchFamily="2" charset="2"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  Assign the value of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the value of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n. 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to</a:t>
            </a:r>
            <a:b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Step 1.</a:t>
            </a:r>
            <a:b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Monotype Sorts" pitchFamily="2" charset="2"/>
              <a:buNone/>
            </a:pP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en-US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pt-B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≠ 0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</a:p>
          <a:p>
            <a:pPr>
              <a:buFont typeface="Monotype Sorts" pitchFamily="2" charset="2"/>
              <a:buNone/>
            </a:pP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pt-BR" altLang="en-US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← m </a:t>
            </a:r>
            <a:r>
              <a:rPr lang="pt-B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 </a:t>
            </a:r>
            <a:r>
              <a:rPr lang="pt-BR" altLang="en-US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>
              <a:buFont typeface="Monotype Sorts" pitchFamily="2" charset="2"/>
              <a:buNone/>
            </a:pP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pt-BR" altLang="en-US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m← n   </a:t>
            </a:r>
          </a:p>
          <a:p>
            <a:pPr>
              <a:buFont typeface="Monotype Sorts" pitchFamily="2" charset="2"/>
              <a:buNone/>
            </a:pPr>
            <a:r>
              <a:rPr lang="pt-BR" altLang="en-US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n ← r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pPr>
              <a:buFont typeface="Monotype Sorts" pitchFamily="2" charset="2"/>
              <a:buNone/>
            </a:pP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en-US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 altLang="en-US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2F2E8C0-5AD1-4727-8BC7-21A60FCEB37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137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4:Data Structures with Algorithms- 20MCA11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66E354A00BFF4EA284E86BE3BA3273" ma:contentTypeVersion="4" ma:contentTypeDescription="Create a new document." ma:contentTypeScope="" ma:versionID="7959dab2be180ddd8c2917f819254205">
  <xsd:schema xmlns:xsd="http://www.w3.org/2001/XMLSchema" xmlns:xs="http://www.w3.org/2001/XMLSchema" xmlns:p="http://schemas.microsoft.com/office/2006/metadata/properties" xmlns:ns2="a8342815-a5ef-4ebc-ac25-3a0a420e8525" xmlns:ns3="675eac14-c981-4212-9bc7-10218b7df7eb" targetNamespace="http://schemas.microsoft.com/office/2006/metadata/properties" ma:root="true" ma:fieldsID="ce1e7ed02be60e1b9376177f017cc389" ns2:_="" ns3:_="">
    <xsd:import namespace="a8342815-a5ef-4ebc-ac25-3a0a420e8525"/>
    <xsd:import namespace="675eac14-c981-4212-9bc7-10218b7df7e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342815-a5ef-4ebc-ac25-3a0a420e852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5eac14-c981-4212-9bc7-10218b7df7e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D310B92-EBF2-4908-ABB2-AC822ECADE33}"/>
</file>

<file path=customXml/itemProps2.xml><?xml version="1.0" encoding="utf-8"?>
<ds:datastoreItem xmlns:ds="http://schemas.openxmlformats.org/officeDocument/2006/customXml" ds:itemID="{652F3229-CED6-4321-80E8-23B33D02A4B8}"/>
</file>

<file path=customXml/itemProps3.xml><?xml version="1.0" encoding="utf-8"?>
<ds:datastoreItem xmlns:ds="http://schemas.openxmlformats.org/officeDocument/2006/customXml" ds:itemID="{6327177C-966F-4BB0-9993-53564D1F59DB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281</TotalTime>
  <Words>4306</Words>
  <Application>Microsoft Office PowerPoint</Application>
  <PresentationFormat>On-screen Show (4:3)</PresentationFormat>
  <Paragraphs>596</Paragraphs>
  <Slides>54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Arial</vt:lpstr>
      <vt:lpstr>B Frutiger Bold</vt:lpstr>
      <vt:lpstr>Calibri</vt:lpstr>
      <vt:lpstr>Calibri Light</vt:lpstr>
      <vt:lpstr>Cambria Math</vt:lpstr>
      <vt:lpstr>Carlito</vt:lpstr>
      <vt:lpstr>Monotype Sorts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Algorithm</vt:lpstr>
      <vt:lpstr>PowerPoint Presentation</vt:lpstr>
      <vt:lpstr>PowerPoint Presentation</vt:lpstr>
      <vt:lpstr>Euclid’s Algorithm</vt:lpstr>
      <vt:lpstr>Two descriptions of Euclid’s algorithm</vt:lpstr>
      <vt:lpstr>PowerPoint Presentation</vt:lpstr>
      <vt:lpstr>PowerPoint Presentation</vt:lpstr>
      <vt:lpstr>Sieve of Eratosthenes</vt:lpstr>
      <vt:lpstr>Two main issues related to algorithms</vt:lpstr>
      <vt:lpstr>Algorithm  design techniques/strategies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Asymptotic Notation(O,"Ω", θ)</vt:lpstr>
      <vt:lpstr>Asymptotic Notation(O,"Ω", θ)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vandana b.s</dc:creator>
  <cp:lastModifiedBy>vandana b.s</cp:lastModifiedBy>
  <cp:revision>15</cp:revision>
  <dcterms:created xsi:type="dcterms:W3CDTF">2022-03-29T13:27:07Z</dcterms:created>
  <dcterms:modified xsi:type="dcterms:W3CDTF">2022-04-18T11:57:48Z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0x0101000466E354A00BFF4EA284E86BE3BA3273</vt:lpwstr>
  </property>
</Properties>
</file>